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6" r:id="rId5"/>
    <p:sldMasterId id="214748368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y="5143500" cx="9144000"/>
  <p:notesSz cx="6858000" cy="9144000"/>
  <p:embeddedFontLst>
    <p:embeddedFont>
      <p:font typeface="Josefin Slab"/>
      <p:regular r:id="rId41"/>
      <p:bold r:id="rId42"/>
      <p:italic r:id="rId43"/>
      <p:boldItalic r:id="rId44"/>
    </p:embeddedFont>
    <p:embeddedFont>
      <p:font typeface="Anton"/>
      <p:regular r:id="rId45"/>
    </p:embeddedFont>
    <p:embeddedFont>
      <p:font typeface="Staatliches"/>
      <p:regular r:id="rId46"/>
    </p:embeddedFont>
    <p:embeddedFont>
      <p:font typeface="Anaheim"/>
      <p:regular r:id="rId47"/>
    </p:embeddedFont>
    <p:embeddedFont>
      <p:font typeface="Abel"/>
      <p:regular r:id="rId48"/>
    </p:embeddedFont>
    <p:embeddedFont>
      <p:font typeface="Josefin Sans"/>
      <p:regular r:id="rId49"/>
      <p:bold r:id="rId50"/>
      <p:italic r:id="rId51"/>
      <p:boldItalic r:id="rId52"/>
    </p:embeddedFont>
    <p:embeddedFont>
      <p:font typeface="Quattrocento Sans"/>
      <p:regular r:id="rId53"/>
      <p:bold r:id="rId54"/>
      <p:italic r:id="rId55"/>
      <p:boldItalic r:id="rId56"/>
    </p:embeddedFont>
    <p:embeddedFont>
      <p:font typeface="Unica One"/>
      <p:regular r:id="rId57"/>
    </p:embeddedFont>
    <p:embeddedFont>
      <p:font typeface="Century Gothic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C3C4340-4BC1-4BD0-90C4-C2E6B07E3CC8}">
  <a:tblStyle styleId="{4C3C4340-4BC1-4BD0-90C4-C2E6B07E3CC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22B77AF-EDEB-42DD-A69A-7D43FBD7658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font" Target="fonts/JosefinSlab-bold.fntdata"/><Relationship Id="rId41" Type="http://schemas.openxmlformats.org/officeDocument/2006/relationships/font" Target="fonts/JosefinSlab-regular.fntdata"/><Relationship Id="rId44" Type="http://schemas.openxmlformats.org/officeDocument/2006/relationships/font" Target="fonts/JosefinSlab-boldItalic.fntdata"/><Relationship Id="rId43" Type="http://schemas.openxmlformats.org/officeDocument/2006/relationships/font" Target="fonts/JosefinSlab-italic.fntdata"/><Relationship Id="rId46" Type="http://schemas.openxmlformats.org/officeDocument/2006/relationships/font" Target="fonts/Staatliches-regular.fntdata"/><Relationship Id="rId45" Type="http://schemas.openxmlformats.org/officeDocument/2006/relationships/font" Target="fonts/Anton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Abel-regular.fntdata"/><Relationship Id="rId47" Type="http://schemas.openxmlformats.org/officeDocument/2006/relationships/font" Target="fonts/Anaheim-regular.fntdata"/><Relationship Id="rId49" Type="http://schemas.openxmlformats.org/officeDocument/2006/relationships/font" Target="fonts/JosefinSans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1" Type="http://schemas.openxmlformats.org/officeDocument/2006/relationships/font" Target="fonts/CenturyGothic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CenturyGothic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JosefinSans-italic.fntdata"/><Relationship Id="rId50" Type="http://schemas.openxmlformats.org/officeDocument/2006/relationships/font" Target="fonts/JosefinSans-bold.fntdata"/><Relationship Id="rId53" Type="http://schemas.openxmlformats.org/officeDocument/2006/relationships/font" Target="fonts/QuattrocentoSans-regular.fntdata"/><Relationship Id="rId52" Type="http://schemas.openxmlformats.org/officeDocument/2006/relationships/font" Target="fonts/JosefinSans-boldItalic.fntdata"/><Relationship Id="rId11" Type="http://schemas.openxmlformats.org/officeDocument/2006/relationships/slide" Target="slides/slide4.xml"/><Relationship Id="rId55" Type="http://schemas.openxmlformats.org/officeDocument/2006/relationships/font" Target="fonts/QuattrocentoSans-italic.fntdata"/><Relationship Id="rId10" Type="http://schemas.openxmlformats.org/officeDocument/2006/relationships/slide" Target="slides/slide3.xml"/><Relationship Id="rId54" Type="http://schemas.openxmlformats.org/officeDocument/2006/relationships/font" Target="fonts/QuattrocentoSans-bold.fntdata"/><Relationship Id="rId13" Type="http://schemas.openxmlformats.org/officeDocument/2006/relationships/slide" Target="slides/slide6.xml"/><Relationship Id="rId57" Type="http://schemas.openxmlformats.org/officeDocument/2006/relationships/font" Target="fonts/UnicaOne-regular.fntdata"/><Relationship Id="rId12" Type="http://schemas.openxmlformats.org/officeDocument/2006/relationships/slide" Target="slides/slide5.xml"/><Relationship Id="rId56" Type="http://schemas.openxmlformats.org/officeDocument/2006/relationships/font" Target="fonts/QuattrocentoSans-boldItalic.fntdata"/><Relationship Id="rId15" Type="http://schemas.openxmlformats.org/officeDocument/2006/relationships/slide" Target="slides/slide8.xml"/><Relationship Id="rId59" Type="http://schemas.openxmlformats.org/officeDocument/2006/relationships/font" Target="fonts/CenturyGothic-bold.fntdata"/><Relationship Id="rId14" Type="http://schemas.openxmlformats.org/officeDocument/2006/relationships/slide" Target="slides/slide7.xml"/><Relationship Id="rId58" Type="http://schemas.openxmlformats.org/officeDocument/2006/relationships/font" Target="fonts/CenturyGothic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2df5a5e6bd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2df5a5e6bd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43683edd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43683edd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e2ab17d49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22" name="Google Shape;522;g1e2ab17d49e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e2ab17d49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33" name="Google Shape;533;g1e2ab17d49e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e2ab17d49e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s"/>
              <a:t>Indices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s"/>
              <a:t>https://charlascylon.com/2013-08-01-tutorial-mongodb-%C3%ADndices</a:t>
            </a:r>
            <a:endParaRPr/>
          </a:p>
        </p:txBody>
      </p:sp>
      <p:sp>
        <p:nvSpPr>
          <p:cNvPr id="543" name="Google Shape;543;g1e2ab17d49e_0_4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e2ab17d49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58" name="Google Shape;558;g1e2ab17d49e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e2ab17d49e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e2ab17d49e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e2ab17d49e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e2ab17d49e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3f6ffff579_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3f6ffff579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3f6ffff579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31" name="Google Shape;631;g23f6ffff579_0_3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3f6ffff579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38" name="Google Shape;638;g23f6ffff579_0_4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e2ab17d49e_0_2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g1e2ab17d49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/>
              <a:t>db.users.aggregate([{$group: {_id: "$genero",num: {$sum:1}}}])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e2ab17d49e_0_2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1e2ab17d49e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e2ab17d49e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60" name="Google Shape;660;g1e2ab17d49e_0_2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e2ab17d49e_0_2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g1e2ab17d49e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e2ab17d49e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e2ab17d49e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e2ab17d49e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e2ab17d49e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43683edd3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43683edd3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43683edd3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43683edd3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e24c803f7d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e24c803f7d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e24c803f7d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g1e24c803f7d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1fd4e95f8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e1fd4e95f8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e24c803f7d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1e24c803f7d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e24c803f7d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g1e24c803f7d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e24c803f7d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g1e24c803f7d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e24c803f7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93" name="Google Shape;793;g1e24c803f7d_0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5990a4aa7e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5990a4aa7e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 organizar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5990a4aa7e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5990a4aa7e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3f6ffff579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74" name="Google Shape;474;g23f6ffff579_0_2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e2ab17e4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e2ab17e4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3f6ffff579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90" name="Google Shape;490;g23f6ffff579_0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e2ab17d4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s"/>
              <a:t>Indices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s"/>
              <a:t>https://charlascylon.com/2013-08-01-tutorial-mongodb-%C3%ADndices</a:t>
            </a:r>
            <a:endParaRPr/>
          </a:p>
        </p:txBody>
      </p:sp>
      <p:sp>
        <p:nvSpPr>
          <p:cNvPr id="498" name="Google Shape;498;g1e2ab17d49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b="0" sz="5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CUSTOM_6_1_1_1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>
            <p:ph type="ctrTitle"/>
          </p:nvPr>
        </p:nvSpPr>
        <p:spPr>
          <a:xfrm>
            <a:off x="889350" y="1658275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b="0" sz="72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1">
  <p:cSld name="CUSTOM_6_1_1_1_1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5641825" y="1658275"/>
            <a:ext cx="26556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  <p:grpSp>
        <p:nvGrpSpPr>
          <p:cNvPr id="82" name="Google Shape;82;p12"/>
          <p:cNvGrpSpPr/>
          <p:nvPr/>
        </p:nvGrpSpPr>
        <p:grpSpPr>
          <a:xfrm>
            <a:off x="429933" y="1083300"/>
            <a:ext cx="4465655" cy="3077191"/>
            <a:chOff x="1211784" y="1483576"/>
            <a:chExt cx="6753864" cy="2714769"/>
          </a:xfrm>
        </p:grpSpPr>
        <p:sp>
          <p:nvSpPr>
            <p:cNvPr id="83" name="Google Shape;83;p12"/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">
  <p:cSld name="CUSTOM_6_1_1_2"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 txBox="1"/>
          <p:nvPr>
            <p:ph type="ctrTitle"/>
          </p:nvPr>
        </p:nvSpPr>
        <p:spPr>
          <a:xfrm>
            <a:off x="184480" y="381100"/>
            <a:ext cx="6242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NUMBER">
  <p:cSld name="CUSTOM_6_1_1_2_1_1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1551538" y="1552688"/>
            <a:ext cx="18876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3" name="Google Shape;93;p14"/>
          <p:cNvSpPr txBox="1"/>
          <p:nvPr>
            <p:ph hasCustomPrompt="1" type="title"/>
          </p:nvPr>
        </p:nvSpPr>
        <p:spPr>
          <a:xfrm>
            <a:off x="1317988" y="938488"/>
            <a:ext cx="2354700" cy="6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b="0" sz="3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 txBox="1"/>
          <p:nvPr>
            <p:ph idx="2" type="ctrTitle"/>
          </p:nvPr>
        </p:nvSpPr>
        <p:spPr>
          <a:xfrm>
            <a:off x="184479" y="381100"/>
            <a:ext cx="59682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6_1_1_2_1_1_1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967226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0" name="Google Shape;100;p15"/>
          <p:cNvSpPr txBox="1"/>
          <p:nvPr>
            <p:ph idx="1" type="subTitle"/>
          </p:nvPr>
        </p:nvSpPr>
        <p:spPr>
          <a:xfrm>
            <a:off x="783450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01" name="Google Shape;101;p15"/>
          <p:cNvSpPr txBox="1"/>
          <p:nvPr>
            <p:ph idx="2" type="title"/>
          </p:nvPr>
        </p:nvSpPr>
        <p:spPr>
          <a:xfrm>
            <a:off x="6336924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2" name="Google Shape;102;p15"/>
          <p:cNvSpPr txBox="1"/>
          <p:nvPr>
            <p:ph idx="3" type="subTitle"/>
          </p:nvPr>
        </p:nvSpPr>
        <p:spPr>
          <a:xfrm>
            <a:off x="6153025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03" name="Google Shape;103;p15"/>
          <p:cNvSpPr txBox="1"/>
          <p:nvPr>
            <p:ph idx="4" type="title"/>
          </p:nvPr>
        </p:nvSpPr>
        <p:spPr>
          <a:xfrm>
            <a:off x="365173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4" name="Google Shape;104;p15"/>
          <p:cNvSpPr txBox="1"/>
          <p:nvPr>
            <p:ph idx="5" type="subTitle"/>
          </p:nvPr>
        </p:nvSpPr>
        <p:spPr>
          <a:xfrm>
            <a:off x="3467027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05" name="Google Shape;105;p15"/>
          <p:cNvSpPr txBox="1"/>
          <p:nvPr>
            <p:ph idx="6" type="title"/>
          </p:nvPr>
        </p:nvSpPr>
        <p:spPr>
          <a:xfrm>
            <a:off x="3651738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6" name="Google Shape;106;p15"/>
          <p:cNvSpPr txBox="1"/>
          <p:nvPr>
            <p:ph idx="7" type="subTitle"/>
          </p:nvPr>
        </p:nvSpPr>
        <p:spPr>
          <a:xfrm>
            <a:off x="3467027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07" name="Google Shape;107;p15"/>
          <p:cNvSpPr txBox="1"/>
          <p:nvPr>
            <p:ph idx="8" type="title"/>
          </p:nvPr>
        </p:nvSpPr>
        <p:spPr>
          <a:xfrm>
            <a:off x="96678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8" name="Google Shape;108;p15"/>
          <p:cNvSpPr txBox="1"/>
          <p:nvPr>
            <p:ph idx="9" type="subTitle"/>
          </p:nvPr>
        </p:nvSpPr>
        <p:spPr>
          <a:xfrm>
            <a:off x="782925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09" name="Google Shape;109;p15"/>
          <p:cNvSpPr txBox="1"/>
          <p:nvPr>
            <p:ph idx="13" type="title"/>
          </p:nvPr>
        </p:nvSpPr>
        <p:spPr>
          <a:xfrm>
            <a:off x="6336924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0" name="Google Shape;110;p15"/>
          <p:cNvSpPr txBox="1"/>
          <p:nvPr>
            <p:ph idx="14" type="subTitle"/>
          </p:nvPr>
        </p:nvSpPr>
        <p:spPr>
          <a:xfrm>
            <a:off x="6152275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11" name="Google Shape;11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 txBox="1"/>
          <p:nvPr>
            <p:ph idx="15" type="ctrTitle"/>
          </p:nvPr>
        </p:nvSpPr>
        <p:spPr>
          <a:xfrm>
            <a:off x="184480" y="381100"/>
            <a:ext cx="62238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30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7"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ctrTitle"/>
          </p:nvPr>
        </p:nvSpPr>
        <p:spPr>
          <a:xfrm>
            <a:off x="11029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17" name="Google Shape;117;p16"/>
          <p:cNvSpPr txBox="1"/>
          <p:nvPr>
            <p:ph idx="1" type="subTitle"/>
          </p:nvPr>
        </p:nvSpPr>
        <p:spPr>
          <a:xfrm>
            <a:off x="8922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8" name="Google Shape;118;p16"/>
          <p:cNvSpPr txBox="1"/>
          <p:nvPr>
            <p:ph idx="2" type="ctrTitle"/>
          </p:nvPr>
        </p:nvSpPr>
        <p:spPr>
          <a:xfrm>
            <a:off x="3836012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19" name="Google Shape;119;p16"/>
          <p:cNvSpPr txBox="1"/>
          <p:nvPr>
            <p:ph idx="3" type="subTitle"/>
          </p:nvPr>
        </p:nvSpPr>
        <p:spPr>
          <a:xfrm>
            <a:off x="36253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0" name="Google Shape;120;p16"/>
          <p:cNvSpPr txBox="1"/>
          <p:nvPr>
            <p:ph idx="4" type="ctrTitle"/>
          </p:nvPr>
        </p:nvSpPr>
        <p:spPr>
          <a:xfrm>
            <a:off x="65690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5" type="subTitle"/>
          </p:nvPr>
        </p:nvSpPr>
        <p:spPr>
          <a:xfrm>
            <a:off x="63584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2" name="Google Shape;122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 txBox="1"/>
          <p:nvPr>
            <p:ph idx="6" type="ctrTitle"/>
          </p:nvPr>
        </p:nvSpPr>
        <p:spPr>
          <a:xfrm>
            <a:off x="184480" y="381100"/>
            <a:ext cx="63090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30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TEXT">
  <p:cSld name="CUSTOM_17_1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idx="1" type="subTitle"/>
          </p:nvPr>
        </p:nvSpPr>
        <p:spPr>
          <a:xfrm>
            <a:off x="1773600" y="1638000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2" type="subTitle"/>
          </p:nvPr>
        </p:nvSpPr>
        <p:spPr>
          <a:xfrm>
            <a:off x="1773600" y="2833794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3" type="subTitle"/>
          </p:nvPr>
        </p:nvSpPr>
        <p:spPr>
          <a:xfrm>
            <a:off x="1773600" y="4045475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hasCustomPrompt="1" type="title"/>
          </p:nvPr>
        </p:nvSpPr>
        <p:spPr>
          <a:xfrm>
            <a:off x="2808900" y="940200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/>
          <p:nvPr>
            <p:ph hasCustomPrompt="1" idx="4" type="title"/>
          </p:nvPr>
        </p:nvSpPr>
        <p:spPr>
          <a:xfrm>
            <a:off x="2808900" y="2151874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2" name="Google Shape;132;p17"/>
          <p:cNvSpPr txBox="1"/>
          <p:nvPr>
            <p:ph hasCustomPrompt="1" idx="5" type="title"/>
          </p:nvPr>
        </p:nvSpPr>
        <p:spPr>
          <a:xfrm>
            <a:off x="2808900" y="3347675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3" name="Google Shape;133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2">
  <p:cSld name="CUSTOM_6_1_1_1_2"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ctrTitle"/>
          </p:nvPr>
        </p:nvSpPr>
        <p:spPr>
          <a:xfrm>
            <a:off x="2302800" y="1658275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0" sz="4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136" name="Google Shape;13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6_1_1_2_1_1_1_1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3737772" y="300104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9" name="Google Shape;139;p19"/>
          <p:cNvSpPr txBox="1"/>
          <p:nvPr>
            <p:ph idx="1" type="subTitle"/>
          </p:nvPr>
        </p:nvSpPr>
        <p:spPr>
          <a:xfrm>
            <a:off x="3553122" y="344947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40" name="Google Shape;140;p19"/>
          <p:cNvSpPr txBox="1"/>
          <p:nvPr>
            <p:ph idx="2" type="title"/>
          </p:nvPr>
        </p:nvSpPr>
        <p:spPr>
          <a:xfrm>
            <a:off x="8696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1" name="Google Shape;141;p19"/>
          <p:cNvSpPr txBox="1"/>
          <p:nvPr>
            <p:ph idx="3" type="subTitle"/>
          </p:nvPr>
        </p:nvSpPr>
        <p:spPr>
          <a:xfrm>
            <a:off x="684997" y="379802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42" name="Google Shape;142;p19"/>
          <p:cNvSpPr txBox="1"/>
          <p:nvPr>
            <p:ph idx="4" type="title"/>
          </p:nvPr>
        </p:nvSpPr>
        <p:spPr>
          <a:xfrm>
            <a:off x="65491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3" name="Google Shape;143;p19"/>
          <p:cNvSpPr txBox="1"/>
          <p:nvPr>
            <p:ph idx="5" type="subTitle"/>
          </p:nvPr>
        </p:nvSpPr>
        <p:spPr>
          <a:xfrm>
            <a:off x="6364497" y="379802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44" name="Google Shape;14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_1_2_1"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/>
          <p:nvPr/>
        </p:nvSpPr>
        <p:spPr>
          <a:xfrm>
            <a:off x="418800" y="612272"/>
            <a:ext cx="3278700" cy="40824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516007" y="504847"/>
            <a:ext cx="3278700" cy="40824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 txBox="1"/>
          <p:nvPr>
            <p:ph type="ctrTitle"/>
          </p:nvPr>
        </p:nvSpPr>
        <p:spPr>
          <a:xfrm>
            <a:off x="833911" y="-301775"/>
            <a:ext cx="32484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b="0" sz="6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1" type="subTitle"/>
          </p:nvPr>
        </p:nvSpPr>
        <p:spPr>
          <a:xfrm>
            <a:off x="833911" y="1947275"/>
            <a:ext cx="33267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50" name="Google Shape;150;p20"/>
          <p:cNvSpPr txBox="1"/>
          <p:nvPr/>
        </p:nvSpPr>
        <p:spPr>
          <a:xfrm>
            <a:off x="833900" y="3428100"/>
            <a:ext cx="2686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b="1" lang="es" sz="900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s" sz="900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b="1" lang="es" sz="900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b="1"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b="1" lang="es" sz="900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Storyset</a:t>
            </a:r>
            <a:endParaRPr b="1" sz="7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1" name="Google Shape;15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">
  <p:cSld name="CUSTOM_7_1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" type="subTitle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AutoNum type="arabicPeriod"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30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_1_1"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DF3E5">
            <a:alpha val="29620"/>
          </a:srgbClr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8" name="Google Shape;158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spcBef>
                <a:spcPts val="16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1600"/>
              </a:spcBef>
              <a:spcAft>
                <a:spcPts val="0"/>
              </a:spcAft>
              <a:buSzPts val="19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2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3" name="Google Shape;173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4" name="Google Shape;174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5" name="Google Shape;175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79" name="Google Shape;179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0" name="Google Shape;180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1" name="Google Shape;181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o">
  <p:cSld name="Vacío">
    <p:bg>
      <p:bgPr>
        <a:solidFill>
          <a:srgbClr val="F0E7E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3435" y="230463"/>
            <a:ext cx="1156046" cy="24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ctrTitle"/>
          </p:nvPr>
        </p:nvSpPr>
        <p:spPr>
          <a:xfrm>
            <a:off x="1317710" y="828675"/>
            <a:ext cx="6282600" cy="234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1" type="subTitle"/>
          </p:nvPr>
        </p:nvSpPr>
        <p:spPr>
          <a:xfrm>
            <a:off x="2181029" y="3331789"/>
            <a:ext cx="45558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i="0" sz="15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Calibri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Calibri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94" name="Google Shape;194;p30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30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30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788159" y="457201"/>
            <a:ext cx="7358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788159" y="1369218"/>
            <a:ext cx="73581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0" name="Google Shape;200;p31"/>
          <p:cNvSpPr txBox="1"/>
          <p:nvPr>
            <p:ph idx="10" type="dt"/>
          </p:nvPr>
        </p:nvSpPr>
        <p:spPr>
          <a:xfrm rot="5400000">
            <a:off x="7879689" y="3806287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31"/>
          <p:cNvSpPr txBox="1"/>
          <p:nvPr>
            <p:ph idx="11" type="ftr"/>
          </p:nvPr>
        </p:nvSpPr>
        <p:spPr>
          <a:xfrm rot="5400000">
            <a:off x="7838703" y="1056067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31"/>
          <p:cNvSpPr txBox="1"/>
          <p:nvPr>
            <p:ph idx="12" type="sldNum"/>
          </p:nvPr>
        </p:nvSpPr>
        <p:spPr>
          <a:xfrm>
            <a:off x="8668512" y="2352294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4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ctrTitle"/>
          </p:nvPr>
        </p:nvSpPr>
        <p:spPr>
          <a:xfrm>
            <a:off x="3782800" y="1657625"/>
            <a:ext cx="21273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2" type="ctrTitle"/>
          </p:nvPr>
        </p:nvSpPr>
        <p:spPr>
          <a:xfrm>
            <a:off x="3782800" y="3482450"/>
            <a:ext cx="23094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3" type="ctrTitle"/>
          </p:nvPr>
        </p:nvSpPr>
        <p:spPr>
          <a:xfrm>
            <a:off x="6235575" y="1657625"/>
            <a:ext cx="22536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4" type="ctrTitle"/>
          </p:nvPr>
        </p:nvSpPr>
        <p:spPr>
          <a:xfrm>
            <a:off x="6235575" y="3482450"/>
            <a:ext cx="22536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3782800" y="183720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5" type="subTitle"/>
          </p:nvPr>
        </p:nvSpPr>
        <p:spPr>
          <a:xfrm>
            <a:off x="3782800" y="365979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6" type="subTitle"/>
          </p:nvPr>
        </p:nvSpPr>
        <p:spPr>
          <a:xfrm>
            <a:off x="6235575" y="183720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7" type="subTitle"/>
          </p:nvPr>
        </p:nvSpPr>
        <p:spPr>
          <a:xfrm>
            <a:off x="6235575" y="365979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789385" y="1282303"/>
            <a:ext cx="6816000" cy="25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Calibri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789385" y="3861197"/>
            <a:ext cx="66336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6" name="Google Shape;206;p32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" name="Google Shape;207;p32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32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788159" y="457201"/>
            <a:ext cx="7358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788158" y="1369218"/>
            <a:ext cx="3355200" cy="3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Char char="•"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alibri"/>
              <a:buNone/>
              <a:defRPr/>
            </a:lvl4pPr>
            <a:lvl5pPr indent="-2794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8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2" name="Google Shape;212;p33"/>
          <p:cNvSpPr txBox="1"/>
          <p:nvPr>
            <p:ph idx="2" type="body"/>
          </p:nvPr>
        </p:nvSpPr>
        <p:spPr>
          <a:xfrm>
            <a:off x="4383405" y="1369218"/>
            <a:ext cx="3762600" cy="3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3" name="Google Shape;213;p33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33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33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803672" y="1376414"/>
            <a:ext cx="33396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b="1" i="0" sz="1500" cap="none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Calibri"/>
              <a:buNone/>
              <a:defRPr b="1" sz="15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b="1" sz="14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Calibri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8" name="Google Shape;218;p34"/>
          <p:cNvSpPr txBox="1"/>
          <p:nvPr>
            <p:ph idx="2" type="body"/>
          </p:nvPr>
        </p:nvSpPr>
        <p:spPr>
          <a:xfrm>
            <a:off x="803672" y="2038351"/>
            <a:ext cx="3339600" cy="26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Char char="•"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alibri"/>
              <a:buNone/>
              <a:defRPr/>
            </a:lvl4pPr>
            <a:lvl5pPr indent="-2794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8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9" name="Google Shape;219;p34"/>
          <p:cNvSpPr txBox="1"/>
          <p:nvPr>
            <p:ph idx="3" type="body"/>
          </p:nvPr>
        </p:nvSpPr>
        <p:spPr>
          <a:xfrm>
            <a:off x="4383405" y="1376414"/>
            <a:ext cx="37626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b="1" i="0" sz="1500" cap="none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Calibri"/>
              <a:buNone/>
              <a:defRPr b="1" sz="15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b="1" sz="14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Calibri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20" name="Google Shape;220;p34"/>
          <p:cNvSpPr txBox="1"/>
          <p:nvPr>
            <p:ph idx="4" type="body"/>
          </p:nvPr>
        </p:nvSpPr>
        <p:spPr>
          <a:xfrm>
            <a:off x="4383405" y="2038350"/>
            <a:ext cx="3762600" cy="26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Char char="•"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alibri"/>
              <a:buNone/>
              <a:defRPr/>
            </a:lvl4pPr>
            <a:lvl5pPr indent="-2794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8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1" name="Google Shape;221;p34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2" name="Google Shape;222;p34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34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4" name="Google Shape;224;p34"/>
          <p:cNvSpPr txBox="1"/>
          <p:nvPr>
            <p:ph type="title"/>
          </p:nvPr>
        </p:nvSpPr>
        <p:spPr>
          <a:xfrm>
            <a:off x="788159" y="457201"/>
            <a:ext cx="7358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35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" name="Google Shape;228;p35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9" name="Google Shape;229;p35"/>
          <p:cNvSpPr txBox="1"/>
          <p:nvPr>
            <p:ph type="title"/>
          </p:nvPr>
        </p:nvSpPr>
        <p:spPr>
          <a:xfrm>
            <a:off x="788159" y="457201"/>
            <a:ext cx="7358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2" name="Google Shape;232;p36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3" name="Google Shape;233;p36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797725" y="342900"/>
            <a:ext cx="3127800" cy="14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6" name="Google Shape;236;p37"/>
          <p:cNvSpPr txBox="1"/>
          <p:nvPr>
            <p:ph idx="1" type="body"/>
          </p:nvPr>
        </p:nvSpPr>
        <p:spPr>
          <a:xfrm>
            <a:off x="4111228" y="342900"/>
            <a:ext cx="41721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700"/>
              <a:buChar char="•"/>
              <a:defRPr sz="21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None/>
              <a:defRPr sz="1800"/>
            </a:lvl2pPr>
            <a:lvl3pPr indent="-3048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Char char="•"/>
              <a:defRPr sz="15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  <a:defRPr sz="1400"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 sz="14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37" name="Google Shape;237;p37"/>
          <p:cNvSpPr txBox="1"/>
          <p:nvPr>
            <p:ph idx="2" type="body"/>
          </p:nvPr>
        </p:nvSpPr>
        <p:spPr>
          <a:xfrm>
            <a:off x="797725" y="1781031"/>
            <a:ext cx="31278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2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alibri"/>
              <a:buNone/>
              <a:defRPr sz="11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700"/>
              <a:buNone/>
              <a:defRPr sz="9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800"/>
              <a:buFont typeface="Calibri"/>
              <a:buNone/>
              <a:defRPr sz="8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6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38" name="Google Shape;238;p37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37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37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type="title"/>
          </p:nvPr>
        </p:nvSpPr>
        <p:spPr>
          <a:xfrm>
            <a:off x="796528" y="342899"/>
            <a:ext cx="29349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3" name="Google Shape;243;p38"/>
          <p:cNvSpPr/>
          <p:nvPr>
            <p:ph idx="2" type="pic"/>
          </p:nvPr>
        </p:nvSpPr>
        <p:spPr>
          <a:xfrm>
            <a:off x="3943314" y="342900"/>
            <a:ext cx="4582800" cy="4457700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38"/>
          <p:cNvSpPr txBox="1"/>
          <p:nvPr>
            <p:ph idx="1" type="body"/>
          </p:nvPr>
        </p:nvSpPr>
        <p:spPr>
          <a:xfrm>
            <a:off x="796528" y="1789510"/>
            <a:ext cx="2934900" cy="30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2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alibri"/>
              <a:buNone/>
              <a:defRPr sz="11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700"/>
              <a:buNone/>
              <a:defRPr sz="9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800"/>
              <a:buFont typeface="Calibri"/>
              <a:buNone/>
              <a:defRPr sz="8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6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45" name="Google Shape;245;p38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6" name="Google Shape;246;p38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38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/>
          <p:nvPr>
            <p:ph idx="1" type="body"/>
          </p:nvPr>
        </p:nvSpPr>
        <p:spPr>
          <a:xfrm rot="5400000">
            <a:off x="2773262" y="-616031"/>
            <a:ext cx="3387600" cy="7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0" name="Google Shape;250;p39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39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2" name="Google Shape;252;p39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3" name="Google Shape;253;p39"/>
          <p:cNvSpPr txBox="1"/>
          <p:nvPr>
            <p:ph type="title"/>
          </p:nvPr>
        </p:nvSpPr>
        <p:spPr>
          <a:xfrm>
            <a:off x="788159" y="457201"/>
            <a:ext cx="7358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type="title"/>
          </p:nvPr>
        </p:nvSpPr>
        <p:spPr>
          <a:xfrm rot="5400000">
            <a:off x="5179081" y="1712569"/>
            <a:ext cx="43503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6" name="Google Shape;256;p40"/>
          <p:cNvSpPr txBox="1"/>
          <p:nvPr>
            <p:ph idx="1" type="body"/>
          </p:nvPr>
        </p:nvSpPr>
        <p:spPr>
          <a:xfrm rot="5400000">
            <a:off x="1410975" y="-434383"/>
            <a:ext cx="4350300" cy="59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7" name="Google Shape;257;p40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8" name="Google Shape;258;p40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9" name="Google Shape;259;p40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 1">
  <p:cSld name="CUSTOM_14_1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1464755" y="1059200"/>
            <a:ext cx="6214500" cy="27186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 txBox="1"/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33" name="Google Shape;33;p5"/>
          <p:cNvSpPr/>
          <p:nvPr/>
        </p:nvSpPr>
        <p:spPr>
          <a:xfrm>
            <a:off x="1555780" y="983325"/>
            <a:ext cx="6214500" cy="27186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6">
    <p:bg>
      <p:bgPr>
        <a:solidFill>
          <a:schemeClr val="dk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6"/>
          <p:cNvGrpSpPr/>
          <p:nvPr/>
        </p:nvGrpSpPr>
        <p:grpSpPr>
          <a:xfrm>
            <a:off x="33875" y="3046075"/>
            <a:ext cx="8195650" cy="465225"/>
            <a:chOff x="948275" y="3046075"/>
            <a:chExt cx="8195650" cy="465225"/>
          </a:xfrm>
        </p:grpSpPr>
        <p:sp>
          <p:nvSpPr>
            <p:cNvPr id="37" name="Google Shape;37;p6"/>
            <p:cNvSpPr/>
            <p:nvPr/>
          </p:nvSpPr>
          <p:spPr>
            <a:xfrm>
              <a:off x="948275" y="3103000"/>
              <a:ext cx="8076600" cy="4083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6"/>
            <p:cNvSpPr/>
            <p:nvPr/>
          </p:nvSpPr>
          <p:spPr>
            <a:xfrm>
              <a:off x="1008525" y="3046075"/>
              <a:ext cx="8135400" cy="4083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6"/>
          <p:cNvSpPr txBox="1"/>
          <p:nvPr>
            <p:ph type="ctrTitle"/>
          </p:nvPr>
        </p:nvSpPr>
        <p:spPr>
          <a:xfrm flipH="1">
            <a:off x="131375" y="3046150"/>
            <a:ext cx="72939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" type="subTitle"/>
          </p:nvPr>
        </p:nvSpPr>
        <p:spPr>
          <a:xfrm flipH="1">
            <a:off x="283850" y="1951850"/>
            <a:ext cx="4137900" cy="10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Abel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6_3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7"/>
          <p:cNvGrpSpPr/>
          <p:nvPr/>
        </p:nvGrpSpPr>
        <p:grpSpPr>
          <a:xfrm>
            <a:off x="33875" y="1141075"/>
            <a:ext cx="8195650" cy="465225"/>
            <a:chOff x="948275" y="3046075"/>
            <a:chExt cx="8195650" cy="465225"/>
          </a:xfrm>
        </p:grpSpPr>
        <p:sp>
          <p:nvSpPr>
            <p:cNvPr id="44" name="Google Shape;44;p7"/>
            <p:cNvSpPr/>
            <p:nvPr/>
          </p:nvSpPr>
          <p:spPr>
            <a:xfrm>
              <a:off x="948275" y="3103000"/>
              <a:ext cx="8076600" cy="4083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1008525" y="3046075"/>
              <a:ext cx="8135400" cy="4083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7"/>
          <p:cNvSpPr txBox="1"/>
          <p:nvPr>
            <p:ph type="ctrTitle"/>
          </p:nvPr>
        </p:nvSpPr>
        <p:spPr>
          <a:xfrm flipH="1">
            <a:off x="131375" y="1141150"/>
            <a:ext cx="72939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 flipH="1">
            <a:off x="283850" y="1951850"/>
            <a:ext cx="4137900" cy="10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Abel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16_2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357150" y="876231"/>
            <a:ext cx="3715500" cy="34884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 txBox="1"/>
          <p:nvPr>
            <p:ph type="ctrTitle"/>
          </p:nvPr>
        </p:nvSpPr>
        <p:spPr>
          <a:xfrm>
            <a:off x="1456650" y="1715300"/>
            <a:ext cx="17451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889350" y="2819625"/>
            <a:ext cx="23124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53" name="Google Shape;53;p8"/>
          <p:cNvSpPr/>
          <p:nvPr/>
        </p:nvSpPr>
        <p:spPr>
          <a:xfrm>
            <a:off x="411569" y="778875"/>
            <a:ext cx="3715500" cy="34884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6_1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ctrTitle"/>
          </p:nvPr>
        </p:nvSpPr>
        <p:spPr>
          <a:xfrm>
            <a:off x="1477038" y="2960925"/>
            <a:ext cx="2538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1477050" y="3273500"/>
            <a:ext cx="2642400" cy="568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2" type="ctrTitle"/>
          </p:nvPr>
        </p:nvSpPr>
        <p:spPr>
          <a:xfrm>
            <a:off x="4938415" y="2957875"/>
            <a:ext cx="2538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3" type="subTitle"/>
          </p:nvPr>
        </p:nvSpPr>
        <p:spPr>
          <a:xfrm>
            <a:off x="4938421" y="3270450"/>
            <a:ext cx="2538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 txBox="1"/>
          <p:nvPr>
            <p:ph idx="4" type="ctrTitle"/>
          </p:nvPr>
        </p:nvSpPr>
        <p:spPr>
          <a:xfrm>
            <a:off x="184479" y="381100"/>
            <a:ext cx="60441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6_1_1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ctrTitle"/>
          </p:nvPr>
        </p:nvSpPr>
        <p:spPr>
          <a:xfrm>
            <a:off x="1651900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" type="subTitle"/>
          </p:nvPr>
        </p:nvSpPr>
        <p:spPr>
          <a:xfrm>
            <a:off x="1651900" y="2239450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2" type="ctrTitle"/>
          </p:nvPr>
        </p:nvSpPr>
        <p:spPr>
          <a:xfrm>
            <a:off x="1651900" y="3365574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3" type="subTitle"/>
          </p:nvPr>
        </p:nvSpPr>
        <p:spPr>
          <a:xfrm>
            <a:off x="1651900" y="3937803"/>
            <a:ext cx="2907900" cy="974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4" type="ctrTitle"/>
          </p:nvPr>
        </p:nvSpPr>
        <p:spPr>
          <a:xfrm>
            <a:off x="5107893" y="3365575"/>
            <a:ext cx="26193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5" type="subTitle"/>
          </p:nvPr>
        </p:nvSpPr>
        <p:spPr>
          <a:xfrm>
            <a:off x="5107893" y="3937703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6" type="ctrTitle"/>
          </p:nvPr>
        </p:nvSpPr>
        <p:spPr>
          <a:xfrm>
            <a:off x="5107893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7" type="subTitle"/>
          </p:nvPr>
        </p:nvSpPr>
        <p:spPr>
          <a:xfrm>
            <a:off x="5107893" y="2239450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 txBox="1"/>
          <p:nvPr>
            <p:ph idx="8" type="ctrTitle"/>
          </p:nvPr>
        </p:nvSpPr>
        <p:spPr>
          <a:xfrm>
            <a:off x="184479" y="381100"/>
            <a:ext cx="61671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Staatliches"/>
              <a:buNone/>
              <a:defRPr sz="26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naheim"/>
              <a:buChar char="●"/>
              <a:defRPr sz="1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492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naheim"/>
              <a:buChar char="○"/>
              <a:defRPr sz="1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492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naheim"/>
              <a:buChar char="■"/>
              <a:defRPr sz="1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lvl="2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lvl="3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lvl="4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lvl="5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lvl="6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lvl="7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lvl="8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in a dark room&#10;&#10;Description automatically generated" id="183" name="Google Shape;183;p2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79308" y="0"/>
            <a:ext cx="9646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 txBox="1"/>
          <p:nvPr>
            <p:ph type="title"/>
          </p:nvPr>
        </p:nvSpPr>
        <p:spPr>
          <a:xfrm>
            <a:off x="788159" y="457201"/>
            <a:ext cx="7358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788159" y="1369218"/>
            <a:ext cx="73581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b="0" i="0" sz="15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Char char="•"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800"/>
              <a:buFont typeface="Arial"/>
              <a:buChar char="•"/>
              <a:defRPr b="0" i="0" sz="11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28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28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28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hyperlink" Target="https://rootstack.com/es/blog/replicacion-en-mongodb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hyperlink" Target="https://www.ramoncarrasco.es/es/content/es/kb/141/que-es-el-sharding-en-mongodb-como-funciona-el-sharding-en-mongodb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forms.gle/bYMU1sGAoKJPjEvR8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32.png"/><Relationship Id="rId6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apvillota@icesi.edu.co" TargetMode="External"/><Relationship Id="rId4" Type="http://schemas.openxmlformats.org/officeDocument/2006/relationships/hyperlink" Target="mailto:mmrojas@icesi.edu.co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ocs.google.com/document/d/1J8XzAPDpT-kl7d4ecfL1U7Lrkrr1Kss4lHa4gR5KJ4s/edit?usp=sharing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1"/>
          <p:cNvPicPr preferRelativeResize="0"/>
          <p:nvPr/>
        </p:nvPicPr>
        <p:blipFill rotWithShape="1">
          <a:blip r:embed="rId3">
            <a:alphaModFix/>
          </a:blip>
          <a:srcRect b="25973" l="0" r="19178" t="24619"/>
          <a:stretch/>
        </p:blipFill>
        <p:spPr>
          <a:xfrm>
            <a:off x="1750328" y="-10237"/>
            <a:ext cx="7390260" cy="516909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1"/>
          <p:cNvSpPr/>
          <p:nvPr/>
        </p:nvSpPr>
        <p:spPr>
          <a:xfrm rot="-5400000">
            <a:off x="1992450" y="-1997814"/>
            <a:ext cx="5159100" cy="9144000"/>
          </a:xfrm>
          <a:prstGeom prst="roundRect">
            <a:avLst>
              <a:gd fmla="val 0" name="adj"/>
            </a:avLst>
          </a:prstGeom>
          <a:gradFill>
            <a:gsLst>
              <a:gs pos="0">
                <a:schemeClr val="accent2"/>
              </a:gs>
              <a:gs pos="25000">
                <a:schemeClr val="accent2"/>
              </a:gs>
              <a:gs pos="72000">
                <a:srgbClr val="629DD1">
                  <a:alpha val="0"/>
                </a:srgbClr>
              </a:gs>
              <a:gs pos="100000">
                <a:srgbClr val="629DD1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41"/>
          <p:cNvSpPr txBox="1"/>
          <p:nvPr/>
        </p:nvSpPr>
        <p:spPr>
          <a:xfrm>
            <a:off x="727653" y="2134750"/>
            <a:ext cx="6739200" cy="24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Quattrocento Sans"/>
              <a:buNone/>
            </a:pPr>
            <a:r>
              <a:rPr b="1" i="0" lang="es" sz="45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Maestría en Ciencia de Datos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500"/>
              <a:buFont typeface="Calibri"/>
              <a:buNone/>
            </a:pPr>
            <a:r>
              <a:t/>
            </a:r>
            <a:endParaRPr b="1" i="0" sz="45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r>
              <a:rPr b="1" i="0" lang="es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Facultad de Ingeniería</a:t>
            </a:r>
            <a:r>
              <a:rPr b="1" lang="e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</a:t>
            </a:r>
            <a:r>
              <a:rPr b="1" i="0" lang="es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Diseño y Ciencias</a:t>
            </a:r>
            <a:endParaRPr sz="1100"/>
          </a:p>
        </p:txBody>
      </p:sp>
      <p:pic>
        <p:nvPicPr>
          <p:cNvPr id="267" name="Google Shape;26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381" y="1466249"/>
            <a:ext cx="1936913" cy="41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04415" y="0"/>
            <a:ext cx="1736174" cy="414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0"/>
          <p:cNvSpPr txBox="1"/>
          <p:nvPr>
            <p:ph type="ctrTitle"/>
          </p:nvPr>
        </p:nvSpPr>
        <p:spPr>
          <a:xfrm>
            <a:off x="184480" y="381100"/>
            <a:ext cx="6242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Expresiones Regulares</a:t>
            </a:r>
            <a:endParaRPr/>
          </a:p>
        </p:txBody>
      </p:sp>
      <p:sp>
        <p:nvSpPr>
          <p:cNvPr id="517" name="Google Shape;517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18" name="Google Shape;518;p50"/>
          <p:cNvSpPr txBox="1"/>
          <p:nvPr/>
        </p:nvSpPr>
        <p:spPr>
          <a:xfrm>
            <a:off x="299100" y="3179950"/>
            <a:ext cx="8419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Anaheim"/>
                <a:ea typeface="Anaheim"/>
                <a:cs typeface="Anaheim"/>
                <a:sym typeface="Anaheim"/>
              </a:rPr>
              <a:t>- </a:t>
            </a:r>
            <a:r>
              <a:rPr lang="es" sz="1600">
                <a:latin typeface="Anaheim"/>
                <a:ea typeface="Anaheim"/>
                <a:cs typeface="Anaheim"/>
                <a:sym typeface="Anaheim"/>
              </a:rPr>
              <a:t>Una expresión regular es una secuencia de caracteres que define un patrón de búsqueda.</a:t>
            </a:r>
            <a:endParaRPr sz="1600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Anaheim"/>
                <a:ea typeface="Anaheim"/>
                <a:cs typeface="Anaheim"/>
                <a:sym typeface="Anaheim"/>
              </a:rPr>
              <a:t>- Es una herramienta utilizada por los programadores para buscar, validar y manipular texto de manera eficiente.</a:t>
            </a:r>
            <a:endParaRPr sz="1600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Anaheim"/>
                <a:ea typeface="Anaheim"/>
                <a:cs typeface="Anaheim"/>
                <a:sym typeface="Anaheim"/>
              </a:rPr>
              <a:t>- Permite realizar tareas como la búsqueda de coincidencias de caracteres específicos, la validación de formatos y la extracción de información.</a:t>
            </a:r>
            <a:endParaRPr sz="1600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Anaheim"/>
                <a:ea typeface="Anaheim"/>
                <a:cs typeface="Anaheim"/>
                <a:sym typeface="Anaheim"/>
              </a:rPr>
              <a:t>- Es útil en la programación para realizar operaciones complejas en texto de forma rápida y precisa.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19" name="Google Shape;5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38" y="1021338"/>
            <a:ext cx="7772524" cy="22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1"/>
          <p:cNvSpPr txBox="1"/>
          <p:nvPr>
            <p:ph idx="4294967295" type="body"/>
          </p:nvPr>
        </p:nvSpPr>
        <p:spPr>
          <a:xfrm>
            <a:off x="628649" y="939998"/>
            <a:ext cx="8188800" cy="3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s" sz="1600"/>
              <a:t>Replicación</a:t>
            </a:r>
            <a:endParaRPr/>
          </a:p>
          <a:p>
            <a:pPr indent="-139700" lvl="0" marL="17780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ts val="800"/>
              <a:buFont typeface="Calibri"/>
              <a:buChar char="●"/>
            </a:pPr>
            <a:r>
              <a:rPr lang="es" sz="1400"/>
              <a:t>MongoDB soporta el tipo de </a:t>
            </a:r>
            <a:r>
              <a:rPr b="1" lang="es" sz="1400"/>
              <a:t>replicación maestro-esclavo. </a:t>
            </a:r>
            <a:endParaRPr/>
          </a:p>
          <a:p>
            <a:pPr indent="-133350" lvl="1" marL="5207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700"/>
              <a:buChar char="○"/>
            </a:pPr>
            <a:r>
              <a:rPr lang="es" sz="1200"/>
              <a:t>El maestro (primario) puede ejecutar comandos de lectura y escritura. </a:t>
            </a:r>
            <a:endParaRPr/>
          </a:p>
          <a:p>
            <a:pPr indent="-133350" lvl="1" marL="5207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700"/>
              <a:buChar char="○"/>
            </a:pPr>
            <a:r>
              <a:rPr lang="es" sz="1200"/>
              <a:t>El esclavo (secundario) puede copiar los datos del maestro y sólo se puede usar para lectura</a:t>
            </a:r>
            <a:endParaRPr/>
          </a:p>
          <a:p>
            <a:pPr indent="-127000" lvl="1" marL="52070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600"/>
              <a:buFont typeface="Calibri"/>
              <a:buChar char="○"/>
            </a:pPr>
            <a:r>
              <a:rPr lang="es" sz="1100"/>
              <a:t>El esclavo (secundario) tiene la habilidad de poder elegir un nuevo maestro en caso de que se caiga el servicio con el maestro actual.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5" name="Google Shape;525;p51"/>
          <p:cNvSpPr txBox="1"/>
          <p:nvPr>
            <p:ph idx="4294967295" type="title"/>
          </p:nvPr>
        </p:nvSpPr>
        <p:spPr>
          <a:xfrm>
            <a:off x="171450" y="488591"/>
            <a:ext cx="7886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"/>
              <a:t>CARACTERÍSTICAS PRINCIPALES </a:t>
            </a:r>
            <a:endParaRPr/>
          </a:p>
        </p:txBody>
      </p:sp>
      <p:sp>
        <p:nvSpPr>
          <p:cNvPr id="526" name="Google Shape;526;p51"/>
          <p:cNvSpPr txBox="1"/>
          <p:nvPr/>
        </p:nvSpPr>
        <p:spPr>
          <a:xfrm>
            <a:off x="6182032" y="2427086"/>
            <a:ext cx="2378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4B4B4D"/>
                </a:solidFill>
                <a:latin typeface="Anaheim"/>
                <a:ea typeface="Anaheim"/>
                <a:cs typeface="Anaheim"/>
                <a:sym typeface="Anaheim"/>
              </a:rPr>
              <a:t>Heartbeats</a:t>
            </a:r>
            <a:r>
              <a:rPr lang="es" sz="1200">
                <a:solidFill>
                  <a:srgbClr val="4B4B4D"/>
                </a:solidFill>
                <a:latin typeface="Anaheim"/>
                <a:ea typeface="Anaheim"/>
                <a:cs typeface="Anaheim"/>
                <a:sym typeface="Anaheim"/>
              </a:rPr>
              <a:t> (latidos): Los miembros del conjunto réplica envían latidos (pings) cada dos segundos. Si un latido no regresa dentro de los 10 segundos, los otros miembros lo marcan como inaccesible.</a:t>
            </a:r>
            <a:endParaRPr sz="1200">
              <a:solidFill>
                <a:srgbClr val="00000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27" name="Google Shape;52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415" y="2220839"/>
            <a:ext cx="5666398" cy="2195832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1"/>
          <p:cNvSpPr txBox="1"/>
          <p:nvPr/>
        </p:nvSpPr>
        <p:spPr>
          <a:xfrm>
            <a:off x="5327027" y="4645891"/>
            <a:ext cx="457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https://docs.mongodb.com/manual/replication/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1"/>
          <p:cNvSpPr txBox="1"/>
          <p:nvPr/>
        </p:nvSpPr>
        <p:spPr>
          <a:xfrm>
            <a:off x="8281750" y="4612950"/>
            <a:ext cx="5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+info</a:t>
            </a:r>
            <a:endParaRPr>
              <a:solidFill>
                <a:srgbClr val="407B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30" name="Google Shape;53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2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"/>
              <a:t>CARACTERÍSTICAS PRINCIPALES</a:t>
            </a:r>
            <a:endParaRPr/>
          </a:p>
        </p:txBody>
      </p:sp>
      <p:sp>
        <p:nvSpPr>
          <p:cNvPr id="536" name="Google Shape;536;p52"/>
          <p:cNvSpPr txBox="1"/>
          <p:nvPr>
            <p:ph idx="1" type="body"/>
          </p:nvPr>
        </p:nvSpPr>
        <p:spPr>
          <a:xfrm>
            <a:off x="471499" y="1026925"/>
            <a:ext cx="52089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Balanceo de carga</a:t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127000" lvl="0" marL="1778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600"/>
              <a:buFont typeface="Calibri"/>
              <a:buChar char="●"/>
            </a:pPr>
            <a:r>
              <a:rPr lang="es" sz="1400"/>
              <a:t>MongoDB puede escalar de forma horizontal usando el concepto de “shard”.</a:t>
            </a:r>
            <a:r>
              <a:rPr baseline="30000" lang="es" sz="1400"/>
              <a:t> </a:t>
            </a:r>
            <a:endParaRPr sz="1400"/>
          </a:p>
          <a:p>
            <a:pPr indent="-120650" lvl="1" marL="5207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500"/>
              <a:buChar char="○"/>
            </a:pPr>
            <a:r>
              <a:rPr lang="es" sz="1400"/>
              <a:t>El desarrollador </a:t>
            </a:r>
            <a:r>
              <a:rPr lang="es" sz="1400"/>
              <a:t>elige</a:t>
            </a:r>
            <a:r>
              <a:rPr lang="es" sz="1400"/>
              <a:t> una clave shard, la cual determina cómo </a:t>
            </a:r>
            <a:r>
              <a:rPr lang="es" sz="1400"/>
              <a:t>serán</a:t>
            </a:r>
            <a:r>
              <a:rPr lang="es" sz="1400"/>
              <a:t> distribuidos los datos en una colección. Los datos son divididos en rangos (</a:t>
            </a:r>
            <a:r>
              <a:rPr lang="es" sz="1400"/>
              <a:t>basados</a:t>
            </a:r>
            <a:r>
              <a:rPr lang="es" sz="1400"/>
              <a:t> en la clave shard) y distribuidos a través de múltiples shard. </a:t>
            </a:r>
            <a:endParaRPr sz="1400"/>
          </a:p>
          <a:p>
            <a:pPr indent="-120650" lvl="1" marL="5207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500"/>
              <a:buChar char="○"/>
            </a:pPr>
            <a:r>
              <a:rPr lang="es" sz="1400"/>
              <a:t>Un shard es un maestro con uno o más esclavos. (max. 64MB) </a:t>
            </a:r>
            <a:endParaRPr sz="1400"/>
          </a:p>
          <a:p>
            <a:pPr indent="-127000" lvl="0" marL="177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600"/>
              <a:buFont typeface="Calibri"/>
              <a:buChar char="●"/>
            </a:pPr>
            <a:r>
              <a:rPr lang="es" sz="1400"/>
              <a:t>MongoDB tiene la capacidad de ejecutarse en múltiple servidores, balanceando la carga y/o duplicando los datos </a:t>
            </a:r>
            <a:endParaRPr sz="1400"/>
          </a:p>
        </p:txBody>
      </p:sp>
      <p:pic>
        <p:nvPicPr>
          <p:cNvPr id="537" name="Google Shape;53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1671" y="1304971"/>
            <a:ext cx="3058720" cy="3350758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2"/>
          <p:cNvSpPr txBox="1"/>
          <p:nvPr/>
        </p:nvSpPr>
        <p:spPr>
          <a:xfrm flipH="1">
            <a:off x="607288" y="3917065"/>
            <a:ext cx="507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000000"/>
                </a:solidFill>
                <a:latin typeface="Anaheim"/>
                <a:ea typeface="Anaheim"/>
                <a:cs typeface="Anaheim"/>
                <a:sym typeface="Anaheim"/>
              </a:rPr>
              <a:t>CHUNK</a:t>
            </a:r>
            <a:r>
              <a:rPr lang="es" sz="1300">
                <a:solidFill>
                  <a:srgbClr val="000000"/>
                </a:solidFill>
                <a:latin typeface="Anaheim"/>
                <a:ea typeface="Anaheim"/>
                <a:cs typeface="Anaheim"/>
                <a:sym typeface="Anaheim"/>
              </a:rPr>
              <a:t>: </a:t>
            </a:r>
            <a:r>
              <a:rPr lang="es" sz="1300">
                <a:solidFill>
                  <a:srgbClr val="2D2D2D"/>
                </a:solidFill>
                <a:latin typeface="Anaheim"/>
                <a:ea typeface="Anaheim"/>
                <a:cs typeface="Anaheim"/>
                <a:sym typeface="Anaheim"/>
              </a:rPr>
              <a:t>es una agrupación lógica de documentos que MongoDB usa para dividir la información entre los distintos </a:t>
            </a:r>
            <a:r>
              <a:rPr i="1" lang="es" sz="1300">
                <a:solidFill>
                  <a:srgbClr val="2D2D2D"/>
                </a:solidFill>
                <a:latin typeface="Anaheim"/>
                <a:ea typeface="Anaheim"/>
                <a:cs typeface="Anaheim"/>
                <a:sym typeface="Anaheim"/>
              </a:rPr>
              <a:t>shards </a:t>
            </a:r>
            <a:r>
              <a:rPr lang="es" sz="1300">
                <a:solidFill>
                  <a:srgbClr val="2D2D2D"/>
                </a:solidFill>
                <a:latin typeface="Anaheim"/>
                <a:ea typeface="Anaheim"/>
                <a:cs typeface="Anaheim"/>
                <a:sym typeface="Anaheim"/>
              </a:rPr>
              <a:t>de un </a:t>
            </a:r>
            <a:r>
              <a:rPr i="1" lang="es" sz="1300">
                <a:solidFill>
                  <a:srgbClr val="2D2D2D"/>
                </a:solidFill>
                <a:latin typeface="Anaheim"/>
                <a:ea typeface="Anaheim"/>
                <a:cs typeface="Anaheim"/>
                <a:sym typeface="Anaheim"/>
              </a:rPr>
              <a:t>sharded cluster</a:t>
            </a:r>
            <a:r>
              <a:rPr lang="es" sz="1300">
                <a:solidFill>
                  <a:srgbClr val="2D2D2D"/>
                </a:solidFill>
                <a:latin typeface="Anaheim"/>
                <a:ea typeface="Anaheim"/>
                <a:cs typeface="Anaheim"/>
                <a:sym typeface="Anaheim"/>
              </a:rPr>
              <a:t>.</a:t>
            </a:r>
            <a:endParaRPr sz="1300">
              <a:solidFill>
                <a:srgbClr val="000000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39" name="Google Shape;539;p52"/>
          <p:cNvSpPr txBox="1"/>
          <p:nvPr/>
        </p:nvSpPr>
        <p:spPr>
          <a:xfrm>
            <a:off x="2060532" y="4802802"/>
            <a:ext cx="457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https://docs.mongodb.com/manual/reference/sharding/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52"/>
          <p:cNvSpPr txBox="1"/>
          <p:nvPr/>
        </p:nvSpPr>
        <p:spPr>
          <a:xfrm>
            <a:off x="8281750" y="4612950"/>
            <a:ext cx="5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+info</a:t>
            </a:r>
            <a:endParaRPr>
              <a:solidFill>
                <a:srgbClr val="407B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3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"/>
              <a:t>CARACTERÍSTICAS PRINCIPALES</a:t>
            </a:r>
            <a:endParaRPr/>
          </a:p>
        </p:txBody>
      </p:sp>
      <p:grpSp>
        <p:nvGrpSpPr>
          <p:cNvPr id="546" name="Google Shape;546;p53"/>
          <p:cNvGrpSpPr/>
          <p:nvPr/>
        </p:nvGrpSpPr>
        <p:grpSpPr>
          <a:xfrm>
            <a:off x="683569" y="1502386"/>
            <a:ext cx="7776900" cy="3218926"/>
            <a:chOff x="0" y="10754"/>
            <a:chExt cx="7776900" cy="3218926"/>
          </a:xfrm>
        </p:grpSpPr>
        <p:sp>
          <p:nvSpPr>
            <p:cNvPr id="547" name="Google Shape;547;p53"/>
            <p:cNvSpPr/>
            <p:nvPr/>
          </p:nvSpPr>
          <p:spPr>
            <a:xfrm>
              <a:off x="0" y="10754"/>
              <a:ext cx="7776900" cy="53820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3"/>
            <p:cNvSpPr txBox="1"/>
            <p:nvPr/>
          </p:nvSpPr>
          <p:spPr>
            <a:xfrm>
              <a:off x="26273" y="37027"/>
              <a:ext cx="7724400" cy="48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900">
                  <a:solidFill>
                    <a:schemeClr val="accent4"/>
                  </a:solidFill>
                </a:rPr>
                <a:t>Agregación</a:t>
              </a:r>
              <a:endParaRPr sz="19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53"/>
            <p:cNvSpPr/>
            <p:nvPr/>
          </p:nvSpPr>
          <p:spPr>
            <a:xfrm>
              <a:off x="0" y="548955"/>
              <a:ext cx="7776900" cy="107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53"/>
            <p:cNvSpPr txBox="1"/>
            <p:nvPr/>
          </p:nvSpPr>
          <p:spPr>
            <a:xfrm>
              <a:off x="0" y="548955"/>
              <a:ext cx="7776900" cy="107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9200" lIns="246900" spcFirstLastPara="1" rIns="163575" wrap="square" tIns="29200">
              <a:noAutofit/>
            </a:bodyPr>
            <a:lstStyle/>
            <a:p>
              <a:pPr indent="-203200" lvl="0" marL="34290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262626"/>
                </a:buClr>
                <a:buSzPts val="600"/>
                <a:buFont typeface="Calibri"/>
                <a:buChar char="●"/>
              </a:pPr>
              <a:r>
                <a:rPr lang="es">
                  <a:solidFill>
                    <a:schemeClr val="accent3"/>
                  </a:solidFill>
                  <a:latin typeface="Anaheim"/>
                  <a:ea typeface="Anaheim"/>
                  <a:cs typeface="Anaheim"/>
                  <a:sym typeface="Anaheim"/>
                </a:rPr>
                <a:t>La función MapReduce puede ser utilizada para el procesamiento por lotes de datos y operaciones de agregación. </a:t>
              </a:r>
              <a:endParaRPr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-203200" lvl="0" marL="34290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262626"/>
                </a:buClr>
                <a:buSzPts val="600"/>
                <a:buFont typeface="Calibri"/>
                <a:buChar char="●"/>
              </a:pPr>
              <a:r>
                <a:rPr lang="es">
                  <a:solidFill>
                    <a:schemeClr val="accent3"/>
                  </a:solidFill>
                  <a:latin typeface="Anaheim"/>
                  <a:ea typeface="Anaheim"/>
                  <a:cs typeface="Anaheim"/>
                  <a:sym typeface="Anaheim"/>
                </a:rPr>
                <a:t>Permite que los usuarios puedan obtener el tipo de resultado que se obtiene cuando se utiliza el comando SQL “group-by”.</a:t>
              </a:r>
              <a:endParaRPr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6858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3"/>
            <p:cNvSpPr/>
            <p:nvPr/>
          </p:nvSpPr>
          <p:spPr>
            <a:xfrm>
              <a:off x="0" y="1620180"/>
              <a:ext cx="7776900" cy="53820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3"/>
            <p:cNvSpPr txBox="1"/>
            <p:nvPr/>
          </p:nvSpPr>
          <p:spPr>
            <a:xfrm>
              <a:off x="26273" y="1646453"/>
              <a:ext cx="7724400" cy="48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900">
                  <a:solidFill>
                    <a:schemeClr val="accent4"/>
                  </a:solidFill>
                </a:rPr>
                <a:t>Javascript </a:t>
              </a:r>
              <a:endParaRPr sz="19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3"/>
            <p:cNvSpPr/>
            <p:nvPr/>
          </p:nvSpPr>
          <p:spPr>
            <a:xfrm>
              <a:off x="0" y="2158380"/>
              <a:ext cx="7776900" cy="107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3"/>
            <p:cNvSpPr txBox="1"/>
            <p:nvPr/>
          </p:nvSpPr>
          <p:spPr>
            <a:xfrm>
              <a:off x="0" y="2158380"/>
              <a:ext cx="7776900" cy="107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9200" lIns="246900" spcFirstLastPara="1" rIns="163575" wrap="square" tIns="29200">
              <a:noAutofit/>
            </a:bodyPr>
            <a:lstStyle/>
            <a:p>
              <a:pPr indent="-203200" lvl="0" marL="3429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262626"/>
                </a:buClr>
                <a:buSzPts val="600"/>
                <a:buFont typeface="Calibri"/>
                <a:buChar char="●"/>
              </a:pPr>
              <a:r>
                <a:rPr lang="es">
                  <a:solidFill>
                    <a:schemeClr val="accent3"/>
                  </a:solidFill>
                  <a:latin typeface="Anaheim"/>
                  <a:ea typeface="Anaheim"/>
                  <a:cs typeface="Anaheim"/>
                  <a:sym typeface="Anaheim"/>
                </a:rPr>
                <a:t>Permite ejecutar Javascript en el lado del servidor</a:t>
              </a:r>
              <a:endParaRPr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pic>
        <p:nvPicPr>
          <p:cNvPr descr="Archivo:MongoDB Logo.svg - Wikipedia, la enciclopedia libre" id="555" name="Google Shape;55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2179" y="159473"/>
            <a:ext cx="2008971" cy="5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4"/>
          <p:cNvSpPr txBox="1"/>
          <p:nvPr>
            <p:ph idx="4294967295"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" sz="2400"/>
              <a:t>MANIPULACIÓN DE DATOS: COLECCIONES Y DOCUMENTOS</a:t>
            </a:r>
            <a:endParaRPr sz="2400"/>
          </a:p>
        </p:txBody>
      </p:sp>
      <p:sp>
        <p:nvSpPr>
          <p:cNvPr id="561" name="Google Shape;561;p54"/>
          <p:cNvSpPr txBox="1"/>
          <p:nvPr>
            <p:ph idx="4294967295" type="body"/>
          </p:nvPr>
        </p:nvSpPr>
        <p:spPr>
          <a:xfrm>
            <a:off x="471501" y="1373025"/>
            <a:ext cx="5506200" cy="27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3350" lvl="0" marL="1778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700"/>
              <a:buFont typeface="Calibri"/>
              <a:buChar char="●"/>
            </a:pPr>
            <a:r>
              <a:rPr lang="es" sz="1500"/>
              <a:t>MongoDB guarda la estructura de los datos en documentos tipo JSON. </a:t>
            </a:r>
            <a:endParaRPr sz="1500"/>
          </a:p>
          <a:p>
            <a:pPr indent="-133350" lvl="0" marL="1778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700"/>
              <a:buFont typeface="Calibri"/>
              <a:buChar char="●"/>
            </a:pPr>
            <a:r>
              <a:rPr lang="es" sz="1500"/>
              <a:t>Los elementos de los datos son llamados </a:t>
            </a:r>
            <a:r>
              <a:rPr b="1" lang="es" sz="1500"/>
              <a:t>documentos </a:t>
            </a:r>
            <a:r>
              <a:rPr lang="es" sz="1500"/>
              <a:t>y se guardan en </a:t>
            </a:r>
            <a:r>
              <a:rPr b="1" lang="es" sz="1500"/>
              <a:t>colecciones.</a:t>
            </a:r>
            <a:endParaRPr b="1" sz="1500"/>
          </a:p>
          <a:p>
            <a:pPr indent="-133350" lvl="0" marL="1778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700"/>
              <a:buFont typeface="Calibri"/>
              <a:buChar char="●"/>
            </a:pPr>
            <a:r>
              <a:rPr lang="es" sz="1500"/>
              <a:t>Una colección puede tener un número indeterminado de documentos.</a:t>
            </a:r>
            <a:endParaRPr sz="1500"/>
          </a:p>
          <a:p>
            <a:pPr indent="-133350" lvl="0" marL="1778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700"/>
              <a:buFont typeface="Calibri"/>
              <a:buChar char="●"/>
            </a:pPr>
            <a:r>
              <a:rPr lang="es" sz="1500"/>
              <a:t>Las colecciones son como tablas y los documentos como filas.</a:t>
            </a:r>
            <a:endParaRPr sz="1500"/>
          </a:p>
          <a:p>
            <a:pPr indent="-133350" lvl="0" marL="1778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700"/>
              <a:buFont typeface="Calibri"/>
              <a:buChar char="●"/>
            </a:pPr>
            <a:r>
              <a:rPr lang="es" sz="1500"/>
              <a:t>Cada documento en una colección puede tener diferentes campos. </a:t>
            </a:r>
            <a:endParaRPr sz="1500"/>
          </a:p>
          <a:p>
            <a:pPr indent="-133350" lvl="0" marL="1778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700"/>
              <a:buFont typeface="Calibri"/>
              <a:buChar char="●"/>
            </a:pPr>
            <a:r>
              <a:rPr lang="es" sz="1500"/>
              <a:t>La estructura de un documento es simple y está compuesta por “key-value pairs”.</a:t>
            </a:r>
            <a:endParaRPr sz="1500"/>
          </a:p>
          <a:p>
            <a:pPr indent="-133350" lvl="0" marL="1778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700"/>
              <a:buFont typeface="Calibri"/>
              <a:buChar char="●"/>
            </a:pPr>
            <a:r>
              <a:rPr lang="es" sz="1500"/>
              <a:t>Como valor se pueden usar números, cadenas o datos binarios como imágenes o cualquier otro “key-value pairs”.</a:t>
            </a:r>
            <a:endParaRPr sz="1500"/>
          </a:p>
        </p:txBody>
      </p:sp>
      <p:pic>
        <p:nvPicPr>
          <p:cNvPr id="562" name="Google Shape;56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0950" y="1578575"/>
            <a:ext cx="1953550" cy="25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object </a:t>
            </a:r>
            <a:r>
              <a:rPr lang="es"/>
              <a:t>id</a:t>
            </a:r>
            <a:endParaRPr/>
          </a:p>
        </p:txBody>
      </p:sp>
      <p:sp>
        <p:nvSpPr>
          <p:cNvPr id="569" name="Google Shape;569;p5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8575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Char char="●"/>
            </a:pPr>
            <a:r>
              <a:rPr lang="es" sz="1800"/>
              <a:t>_id</a:t>
            </a:r>
            <a:r>
              <a:rPr lang="es" sz="1800"/>
              <a:t> Field: Cada objeto que se inserta en una base de datos MongoDB obtiene un campo _id generado automáticamente. </a:t>
            </a:r>
            <a:endParaRPr sz="1800"/>
          </a:p>
          <a:p>
            <a:pPr indent="-28575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Char char="●"/>
            </a:pPr>
            <a:r>
              <a:rPr lang="es" sz="1800"/>
              <a:t>Es único para cada documento insertado en la colección. </a:t>
            </a:r>
            <a:endParaRPr sz="1800"/>
          </a:p>
        </p:txBody>
      </p:sp>
      <p:sp>
        <p:nvSpPr>
          <p:cNvPr id="570" name="Google Shape;570;p5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71" name="Google Shape;57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300" y="2185863"/>
            <a:ext cx="6667500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77" name="Google Shape;577;p56"/>
          <p:cNvSpPr txBox="1"/>
          <p:nvPr>
            <p:ph type="ctrTitle"/>
          </p:nvPr>
        </p:nvSpPr>
        <p:spPr>
          <a:xfrm>
            <a:off x="5641825" y="1658275"/>
            <a:ext cx="26556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Quiz MODELOS NOSQL [</a:t>
            </a:r>
            <a:r>
              <a:rPr lang="es" u="sng">
                <a:solidFill>
                  <a:schemeClr val="hlink"/>
                </a:solidFill>
                <a:hlinkClick r:id="rId3"/>
              </a:rPr>
              <a:t>link</a:t>
            </a:r>
            <a:r>
              <a:rPr lang="es"/>
              <a:t>]</a:t>
            </a:r>
            <a:endParaRPr/>
          </a:p>
        </p:txBody>
      </p:sp>
      <p:pic>
        <p:nvPicPr>
          <p:cNvPr id="578" name="Google Shape;57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075" y="860850"/>
            <a:ext cx="1552106" cy="12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6621" y="2230650"/>
            <a:ext cx="1522504" cy="18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3811" y="1572253"/>
            <a:ext cx="1658038" cy="2208498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6"/>
          <p:cNvSpPr txBox="1"/>
          <p:nvPr/>
        </p:nvSpPr>
        <p:spPr>
          <a:xfrm>
            <a:off x="2931750" y="3413200"/>
            <a:ext cx="1394100" cy="44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latin typeface="Anaheim"/>
                <a:ea typeface="Anaheim"/>
                <a:cs typeface="Anaheim"/>
                <a:sym typeface="Anaheim"/>
              </a:rPr>
              <a:t>NOW!!!</a:t>
            </a:r>
            <a:endParaRPr b="1" sz="17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7"/>
          <p:cNvSpPr txBox="1"/>
          <p:nvPr>
            <p:ph type="ctrTitle"/>
          </p:nvPr>
        </p:nvSpPr>
        <p:spPr>
          <a:xfrm>
            <a:off x="783575" y="2403425"/>
            <a:ext cx="2704500" cy="13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</a:t>
            </a:r>
            <a:r>
              <a:rPr lang="es"/>
              <a:t>nstrucciones básicas + FUNCIones de agregación</a:t>
            </a:r>
            <a:endParaRPr/>
          </a:p>
        </p:txBody>
      </p:sp>
      <p:grpSp>
        <p:nvGrpSpPr>
          <p:cNvPr id="587" name="Google Shape;587;p57"/>
          <p:cNvGrpSpPr/>
          <p:nvPr/>
        </p:nvGrpSpPr>
        <p:grpSpPr>
          <a:xfrm>
            <a:off x="4534350" y="4713051"/>
            <a:ext cx="4600713" cy="150450"/>
            <a:chOff x="0" y="4397412"/>
            <a:chExt cx="4600713" cy="150450"/>
          </a:xfrm>
        </p:grpSpPr>
        <p:sp>
          <p:nvSpPr>
            <p:cNvPr id="588" name="Google Shape;588;p57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7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7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7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7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57"/>
          <p:cNvGrpSpPr/>
          <p:nvPr/>
        </p:nvGrpSpPr>
        <p:grpSpPr>
          <a:xfrm>
            <a:off x="4944850" y="677471"/>
            <a:ext cx="3030013" cy="3929999"/>
            <a:chOff x="509250" y="566571"/>
            <a:chExt cx="3030013" cy="3929999"/>
          </a:xfrm>
        </p:grpSpPr>
        <p:grpSp>
          <p:nvGrpSpPr>
            <p:cNvPr id="594" name="Google Shape;594;p57"/>
            <p:cNvGrpSpPr/>
            <p:nvPr/>
          </p:nvGrpSpPr>
          <p:grpSpPr>
            <a:xfrm>
              <a:off x="2088401" y="1444628"/>
              <a:ext cx="1000385" cy="883233"/>
              <a:chOff x="6472501" y="1326053"/>
              <a:chExt cx="1000385" cy="883233"/>
            </a:xfrm>
          </p:grpSpPr>
          <p:sp>
            <p:nvSpPr>
              <p:cNvPr id="595" name="Google Shape;595;p57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rect b="b" l="l" r="r" t="t"/>
                <a:pathLst>
                  <a:path extrusionOk="0" h="19896" w="22535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AB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57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rect b="b" l="l" r="r" t="t"/>
                <a:pathLst>
                  <a:path extrusionOk="0" h="15163" w="17172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57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rect b="b" l="l" r="r" t="t"/>
                <a:pathLst>
                  <a:path extrusionOk="0" h="12203" w="14089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8" name="Google Shape;598;p57"/>
            <p:cNvGrpSpPr/>
            <p:nvPr/>
          </p:nvGrpSpPr>
          <p:grpSpPr>
            <a:xfrm>
              <a:off x="737571" y="2278324"/>
              <a:ext cx="519733" cy="485268"/>
              <a:chOff x="4694531" y="2250235"/>
              <a:chExt cx="1090502" cy="1018186"/>
            </a:xfrm>
          </p:grpSpPr>
          <p:sp>
            <p:nvSpPr>
              <p:cNvPr id="599" name="Google Shape;599;p57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57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57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2" name="Google Shape;602;p57"/>
            <p:cNvGrpSpPr/>
            <p:nvPr/>
          </p:nvGrpSpPr>
          <p:grpSpPr>
            <a:xfrm>
              <a:off x="1447127" y="1709640"/>
              <a:ext cx="180369" cy="168408"/>
              <a:chOff x="4694531" y="2250235"/>
              <a:chExt cx="1090502" cy="1018186"/>
            </a:xfrm>
          </p:grpSpPr>
          <p:sp>
            <p:nvSpPr>
              <p:cNvPr id="603" name="Google Shape;603;p57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57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57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6" name="Google Shape;606;p57"/>
            <p:cNvSpPr/>
            <p:nvPr/>
          </p:nvSpPr>
          <p:spPr>
            <a:xfrm>
              <a:off x="1600212" y="3864266"/>
              <a:ext cx="372943" cy="224375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7"/>
            <p:cNvSpPr/>
            <p:nvPr/>
          </p:nvSpPr>
          <p:spPr>
            <a:xfrm>
              <a:off x="3388750" y="2496459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7"/>
            <p:cNvSpPr/>
            <p:nvPr/>
          </p:nvSpPr>
          <p:spPr>
            <a:xfrm>
              <a:off x="3222671" y="107168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7"/>
            <p:cNvSpPr/>
            <p:nvPr/>
          </p:nvSpPr>
          <p:spPr>
            <a:xfrm rot="10800000">
              <a:off x="2768536" y="434599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7"/>
            <p:cNvSpPr/>
            <p:nvPr/>
          </p:nvSpPr>
          <p:spPr>
            <a:xfrm rot="10800000">
              <a:off x="889350" y="4253421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7"/>
            <p:cNvSpPr/>
            <p:nvPr/>
          </p:nvSpPr>
          <p:spPr>
            <a:xfrm>
              <a:off x="509250" y="56657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7"/>
            <p:cNvSpPr/>
            <p:nvPr/>
          </p:nvSpPr>
          <p:spPr>
            <a:xfrm>
              <a:off x="732296" y="77283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57"/>
          <p:cNvGrpSpPr/>
          <p:nvPr/>
        </p:nvGrpSpPr>
        <p:grpSpPr>
          <a:xfrm rot="2264335">
            <a:off x="6810081" y="1768496"/>
            <a:ext cx="450454" cy="510995"/>
            <a:chOff x="3086313" y="2877049"/>
            <a:chExt cx="320143" cy="392581"/>
          </a:xfrm>
        </p:grpSpPr>
        <p:sp>
          <p:nvSpPr>
            <p:cNvPr id="614" name="Google Shape;614;p57"/>
            <p:cNvSpPr/>
            <p:nvPr/>
          </p:nvSpPr>
          <p:spPr>
            <a:xfrm>
              <a:off x="3125749" y="2915371"/>
              <a:ext cx="240505" cy="354259"/>
            </a:xfrm>
            <a:custGeom>
              <a:rect b="b" l="l" r="r" t="t"/>
              <a:pathLst>
                <a:path extrusionOk="0" h="11121" w="755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15" name="Google Shape;615;p57"/>
            <p:cNvSpPr/>
            <p:nvPr/>
          </p:nvSpPr>
          <p:spPr>
            <a:xfrm>
              <a:off x="3263076" y="2942511"/>
              <a:ext cx="79287" cy="99579"/>
            </a:xfrm>
            <a:custGeom>
              <a:rect b="b" l="l" r="r" t="t"/>
              <a:pathLst>
                <a:path extrusionOk="0" h="3126" w="2489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16" name="Google Shape;616;p57"/>
            <p:cNvSpPr/>
            <p:nvPr/>
          </p:nvSpPr>
          <p:spPr>
            <a:xfrm>
              <a:off x="3237656" y="2939262"/>
              <a:ext cx="20897" cy="14462"/>
            </a:xfrm>
            <a:custGeom>
              <a:rect b="b" l="l" r="r" t="t"/>
              <a:pathLst>
                <a:path extrusionOk="0" h="454" w="656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17" name="Google Shape;617;p57"/>
            <p:cNvSpPr/>
            <p:nvPr/>
          </p:nvSpPr>
          <p:spPr>
            <a:xfrm>
              <a:off x="3379888" y="3029539"/>
              <a:ext cx="26567" cy="14048"/>
            </a:xfrm>
            <a:custGeom>
              <a:rect b="b" l="l" r="r" t="t"/>
              <a:pathLst>
                <a:path extrusionOk="0" h="441" w="834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18" name="Google Shape;618;p57"/>
            <p:cNvSpPr/>
            <p:nvPr/>
          </p:nvSpPr>
          <p:spPr>
            <a:xfrm>
              <a:off x="3086313" y="3029539"/>
              <a:ext cx="26599" cy="14048"/>
            </a:xfrm>
            <a:custGeom>
              <a:rect b="b" l="l" r="r" t="t"/>
              <a:pathLst>
                <a:path extrusionOk="0" h="441" w="835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19" name="Google Shape;619;p57"/>
            <p:cNvSpPr/>
            <p:nvPr/>
          </p:nvSpPr>
          <p:spPr>
            <a:xfrm>
              <a:off x="3359788" y="2953469"/>
              <a:ext cx="26567" cy="20355"/>
            </a:xfrm>
            <a:custGeom>
              <a:rect b="b" l="l" r="r" t="t"/>
              <a:pathLst>
                <a:path extrusionOk="0" h="639" w="834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20" name="Google Shape;620;p57"/>
            <p:cNvSpPr/>
            <p:nvPr/>
          </p:nvSpPr>
          <p:spPr>
            <a:xfrm>
              <a:off x="3106413" y="3100034"/>
              <a:ext cx="26599" cy="20164"/>
            </a:xfrm>
            <a:custGeom>
              <a:rect b="b" l="l" r="r" t="t"/>
              <a:pathLst>
                <a:path extrusionOk="0" h="633" w="835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21" name="Google Shape;621;p57"/>
            <p:cNvSpPr/>
            <p:nvPr/>
          </p:nvSpPr>
          <p:spPr>
            <a:xfrm>
              <a:off x="3308565" y="2897277"/>
              <a:ext cx="22044" cy="24178"/>
            </a:xfrm>
            <a:custGeom>
              <a:rect b="b" l="l" r="r" t="t"/>
              <a:pathLst>
                <a:path extrusionOk="0" h="759" w="692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22" name="Google Shape;622;p57"/>
            <p:cNvSpPr/>
            <p:nvPr/>
          </p:nvSpPr>
          <p:spPr>
            <a:xfrm>
              <a:off x="3239153" y="2877049"/>
              <a:ext cx="14080" cy="26599"/>
            </a:xfrm>
            <a:custGeom>
              <a:rect b="b" l="l" r="r" t="t"/>
              <a:pathLst>
                <a:path extrusionOk="0" h="835" w="442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23" name="Google Shape;623;p57"/>
            <p:cNvSpPr/>
            <p:nvPr/>
          </p:nvSpPr>
          <p:spPr>
            <a:xfrm>
              <a:off x="3161809" y="2897500"/>
              <a:ext cx="22394" cy="24337"/>
            </a:xfrm>
            <a:custGeom>
              <a:rect b="b" l="l" r="r" t="t"/>
              <a:pathLst>
                <a:path extrusionOk="0" h="764" w="703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24" name="Google Shape;624;p57"/>
            <p:cNvSpPr/>
            <p:nvPr/>
          </p:nvSpPr>
          <p:spPr>
            <a:xfrm>
              <a:off x="3106413" y="2953151"/>
              <a:ext cx="26599" cy="19909"/>
            </a:xfrm>
            <a:custGeom>
              <a:rect b="b" l="l" r="r" t="t"/>
              <a:pathLst>
                <a:path extrusionOk="0" h="625" w="835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625" name="Google Shape;625;p57"/>
            <p:cNvSpPr/>
            <p:nvPr/>
          </p:nvSpPr>
          <p:spPr>
            <a:xfrm>
              <a:off x="3360520" y="3099811"/>
              <a:ext cx="25834" cy="20005"/>
            </a:xfrm>
            <a:custGeom>
              <a:rect b="b" l="l" r="r" t="t"/>
              <a:pathLst>
                <a:path extrusionOk="0" h="628" w="811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</p:grpSp>
      <p:sp>
        <p:nvSpPr>
          <p:cNvPr id="626" name="Google Shape;626;p57"/>
          <p:cNvSpPr/>
          <p:nvPr/>
        </p:nvSpPr>
        <p:spPr>
          <a:xfrm>
            <a:off x="5312825" y="2531988"/>
            <a:ext cx="244919" cy="220977"/>
          </a:xfrm>
          <a:custGeom>
            <a:rect b="b" l="l" r="r" t="t"/>
            <a:pathLst>
              <a:path extrusionOk="0" h="10811" w="10812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28" name="Google Shape;62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050" y="1520600"/>
            <a:ext cx="4227850" cy="42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8"/>
          <p:cNvSpPr txBox="1"/>
          <p:nvPr>
            <p:ph idx="4294967295" type="title"/>
          </p:nvPr>
        </p:nvSpPr>
        <p:spPr>
          <a:xfrm>
            <a:off x="315875" y="386175"/>
            <a:ext cx="41475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37931"/>
              <a:buFont typeface="Calibri"/>
              <a:buNone/>
            </a:pPr>
            <a:r>
              <a:rPr lang="es" sz="2900"/>
              <a:t>INSTRUCCIONES BÁSICAS</a:t>
            </a:r>
            <a:endParaRPr sz="3300"/>
          </a:p>
        </p:txBody>
      </p:sp>
      <p:graphicFrame>
        <p:nvGraphicFramePr>
          <p:cNvPr id="634" name="Google Shape;634;p58"/>
          <p:cNvGraphicFramePr/>
          <p:nvPr/>
        </p:nvGraphicFramePr>
        <p:xfrm>
          <a:off x="487950" y="1119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{F22B77AF-EDEB-42DD-A69A-7D43FBD76589}</a:tableStyleId>
              </a:tblPr>
              <a:tblGrid>
                <a:gridCol w="1742175"/>
                <a:gridCol w="6027350"/>
              </a:tblGrid>
              <a:tr h="325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chemeClr val="accent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INSTRUCCIÓN</a:t>
                      </a:r>
                      <a:endParaRPr b="1" sz="1200">
                        <a:solidFill>
                          <a:schemeClr val="accent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chemeClr val="accent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EJEMPLO</a:t>
                      </a:r>
                      <a:endParaRPr b="1" sz="1200">
                        <a:solidFill>
                          <a:schemeClr val="accent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44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accent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INSERT </a:t>
                      </a:r>
                      <a:endParaRPr sz="1200">
                        <a:solidFill>
                          <a:schemeClr val="accent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accent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db.users.insert({ nombre : "Monica", apellido : "Rojas"});</a:t>
                      </a:r>
                      <a:endParaRPr sz="1200">
                        <a:solidFill>
                          <a:schemeClr val="accent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3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accent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DISTINCT</a:t>
                      </a:r>
                      <a:endParaRPr sz="1200">
                        <a:solidFill>
                          <a:schemeClr val="accent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accent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db.users.distinct("genero");</a:t>
                      </a:r>
                      <a:endParaRPr sz="1200">
                        <a:solidFill>
                          <a:schemeClr val="accent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5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accent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FIND </a:t>
                      </a:r>
                      <a:endParaRPr sz="1200">
                        <a:solidFill>
                          <a:schemeClr val="accent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accent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db.users.find();</a:t>
                      </a:r>
                      <a:endParaRPr sz="1200">
                        <a:solidFill>
                          <a:schemeClr val="accent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150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accent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FIND (Selección)</a:t>
                      </a:r>
                      <a:endParaRPr sz="1200">
                        <a:solidFill>
                          <a:schemeClr val="accent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accent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&lt;&gt;              </a:t>
                      </a:r>
                      <a:r>
                        <a:rPr lang="es" sz="1200">
                          <a:solidFill>
                            <a:schemeClr val="accent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db.users.find({nombre: {$ne : "Maria”}}); </a:t>
                      </a:r>
                      <a:endParaRPr sz="1200">
                        <a:solidFill>
                          <a:schemeClr val="accent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accent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AND          db.users.find({nombre:"Maria", apellido: "Andrade"});</a:t>
                      </a:r>
                      <a:endParaRPr sz="1200">
                        <a:solidFill>
                          <a:schemeClr val="accent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accent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OR             db.users.find({$or:[{nombre:"Maria"},{apellido:"Fernandez"}]});</a:t>
                      </a:r>
                      <a:endParaRPr sz="1200">
                        <a:solidFill>
                          <a:schemeClr val="accent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accent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BETWEEN   db.users.find({edad: {$gte:20,$lte:38}});   </a:t>
                      </a:r>
                      <a:r>
                        <a:rPr lang="es" sz="1000">
                          <a:solidFill>
                            <a:schemeClr val="accent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(entre 20 y 38)</a:t>
                      </a:r>
                      <a:endParaRPr sz="1000">
                        <a:solidFill>
                          <a:schemeClr val="accent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accent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LIKE            db.users.find({nombre: /Leon/});  </a:t>
                      </a:r>
                      <a:r>
                        <a:rPr lang="es" sz="800">
                          <a:solidFill>
                            <a:schemeClr val="accent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(Contiene Leon)</a:t>
                      </a:r>
                      <a:endParaRPr sz="800">
                        <a:solidFill>
                          <a:schemeClr val="accent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accent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LIKE            db.users.find({nombre: /^L/});</a:t>
                      </a:r>
                      <a:r>
                        <a:rPr lang="es" sz="900">
                          <a:solidFill>
                            <a:schemeClr val="accent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(Inicia con L)</a:t>
                      </a:r>
                      <a:endParaRPr sz="900">
                        <a:solidFill>
                          <a:schemeClr val="accent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accent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LIKE            db.users.find({nombre: /o$/}); </a:t>
                      </a:r>
                      <a:r>
                        <a:rPr lang="es" sz="900">
                          <a:solidFill>
                            <a:schemeClr val="accent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(Finaliza con o)</a:t>
                      </a:r>
                      <a:endParaRPr sz="1200">
                        <a:solidFill>
                          <a:schemeClr val="accent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40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accent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FIND (Proyección)</a:t>
                      </a:r>
                      <a:endParaRPr sz="1200">
                        <a:solidFill>
                          <a:schemeClr val="accent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accent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db.users.find({ }, { apellido : true,_id:0 });</a:t>
                      </a:r>
                      <a:endParaRPr sz="1200">
                        <a:solidFill>
                          <a:schemeClr val="accent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40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accent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SORT</a:t>
                      </a:r>
                      <a:endParaRPr sz="1200">
                        <a:solidFill>
                          <a:schemeClr val="accent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accent4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db.users.find().sort({"nombre":1, "edad":-1})</a:t>
                      </a:r>
                      <a:endParaRPr sz="1200">
                        <a:solidFill>
                          <a:schemeClr val="accent4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35" name="Google Shape;635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9"/>
          <p:cNvSpPr txBox="1"/>
          <p:nvPr>
            <p:ph idx="4294967295" type="title"/>
          </p:nvPr>
        </p:nvSpPr>
        <p:spPr>
          <a:xfrm>
            <a:off x="330825" y="395225"/>
            <a:ext cx="2471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384"/>
              <a:buFont typeface="Calibri"/>
              <a:buNone/>
            </a:pPr>
            <a:r>
              <a:rPr lang="es"/>
              <a:t>OPERADORES</a:t>
            </a:r>
            <a:endParaRPr/>
          </a:p>
        </p:txBody>
      </p:sp>
      <p:graphicFrame>
        <p:nvGraphicFramePr>
          <p:cNvPr id="641" name="Google Shape;641;p59"/>
          <p:cNvGraphicFramePr/>
          <p:nvPr/>
        </p:nvGraphicFramePr>
        <p:xfrm>
          <a:off x="1499102" y="13057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{4C3C4340-4BC1-4BD0-90C4-C2E6B07E3CC8}</a:tableStyleId>
              </a:tblPr>
              <a:tblGrid>
                <a:gridCol w="2916325"/>
                <a:gridCol w="2916325"/>
              </a:tblGrid>
              <a:tr h="33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chemeClr val="accent4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Operador</a:t>
                      </a:r>
                      <a:endParaRPr b="1" sz="1600" u="none" cap="none" strike="noStrike">
                        <a:solidFill>
                          <a:schemeClr val="accent4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chemeClr val="accent4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Expresión</a:t>
                      </a:r>
                      <a:endParaRPr b="1" sz="1600" u="none" cap="none" strike="noStrike">
                        <a:solidFill>
                          <a:schemeClr val="accent4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>
                          <a:solidFill>
                            <a:schemeClr val="accent4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Igual</a:t>
                      </a:r>
                      <a:endParaRPr sz="1600" u="none" cap="none" strike="noStrike">
                        <a:solidFill>
                          <a:schemeClr val="accent4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>
                          <a:solidFill>
                            <a:schemeClr val="accent4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$eq</a:t>
                      </a:r>
                      <a:endParaRPr sz="1600" u="none" cap="none" strike="noStrike">
                        <a:solidFill>
                          <a:schemeClr val="accent4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>
                          <a:solidFill>
                            <a:schemeClr val="accent4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Diferente</a:t>
                      </a:r>
                      <a:endParaRPr sz="1600" u="none" cap="none" strike="noStrike">
                        <a:solidFill>
                          <a:schemeClr val="accent4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>
                          <a:solidFill>
                            <a:schemeClr val="accent4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$ne</a:t>
                      </a:r>
                      <a:endParaRPr sz="1600" u="none" cap="none" strike="noStrike">
                        <a:solidFill>
                          <a:schemeClr val="accent4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>
                          <a:solidFill>
                            <a:schemeClr val="accent4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Mayor que</a:t>
                      </a:r>
                      <a:endParaRPr sz="1600" u="none" cap="none" strike="noStrike">
                        <a:solidFill>
                          <a:schemeClr val="accent4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>
                          <a:solidFill>
                            <a:schemeClr val="accent4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$gt</a:t>
                      </a:r>
                      <a:endParaRPr sz="1600" u="none" cap="none" strike="noStrike">
                        <a:solidFill>
                          <a:schemeClr val="accent4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>
                          <a:solidFill>
                            <a:schemeClr val="accent4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Mayor o igual que</a:t>
                      </a:r>
                      <a:endParaRPr sz="1600" u="none" cap="none" strike="noStrike">
                        <a:solidFill>
                          <a:schemeClr val="accent4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>
                          <a:solidFill>
                            <a:schemeClr val="accent4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$gte</a:t>
                      </a:r>
                      <a:endParaRPr sz="1600" u="none" cap="none" strike="noStrike">
                        <a:solidFill>
                          <a:schemeClr val="accent4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>
                          <a:solidFill>
                            <a:schemeClr val="accent4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Menor que</a:t>
                      </a:r>
                      <a:endParaRPr sz="1600" u="none" cap="none" strike="noStrike">
                        <a:solidFill>
                          <a:schemeClr val="accent4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>
                          <a:solidFill>
                            <a:schemeClr val="accent4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$lt</a:t>
                      </a:r>
                      <a:endParaRPr sz="1600" u="none" cap="none" strike="noStrike">
                        <a:solidFill>
                          <a:schemeClr val="accent4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>
                          <a:solidFill>
                            <a:schemeClr val="accent4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Menor o igual que</a:t>
                      </a:r>
                      <a:endParaRPr sz="1600" u="none" cap="none" strike="noStrike">
                        <a:solidFill>
                          <a:schemeClr val="accent4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>
                          <a:solidFill>
                            <a:schemeClr val="accent4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$lte</a:t>
                      </a:r>
                      <a:endParaRPr sz="1600" u="none" cap="none" strike="noStrike">
                        <a:solidFill>
                          <a:schemeClr val="accent4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>
                          <a:solidFill>
                            <a:schemeClr val="accent4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Existencia en array</a:t>
                      </a:r>
                      <a:endParaRPr sz="1600" u="none" cap="none" strike="noStrike">
                        <a:solidFill>
                          <a:schemeClr val="accent4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>
                          <a:solidFill>
                            <a:schemeClr val="accent4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$in</a:t>
                      </a:r>
                      <a:endParaRPr sz="1600" u="none" cap="none" strike="noStrike">
                        <a:solidFill>
                          <a:schemeClr val="accent4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>
                          <a:solidFill>
                            <a:schemeClr val="accent4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Inexistencia en array</a:t>
                      </a:r>
                      <a:endParaRPr sz="1600" u="none" cap="none" strike="noStrike">
                        <a:solidFill>
                          <a:schemeClr val="accent4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>
                          <a:solidFill>
                            <a:schemeClr val="accent4"/>
                          </a:solidFill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$nin</a:t>
                      </a:r>
                      <a:endParaRPr sz="1600" u="none" cap="none" strike="noStrike">
                        <a:solidFill>
                          <a:schemeClr val="accent4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42" name="Google Shape;642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700"/>
              <a:t>Infraestructura y Arquitectura de TI​</a:t>
            </a:r>
            <a:endParaRPr sz="4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/>
          </a:p>
        </p:txBody>
      </p:sp>
      <p:sp>
        <p:nvSpPr>
          <p:cNvPr id="274" name="Google Shape;274;p42"/>
          <p:cNvSpPr txBox="1"/>
          <p:nvPr>
            <p:ph idx="4294967295" type="subTitle"/>
          </p:nvPr>
        </p:nvSpPr>
        <p:spPr>
          <a:xfrm>
            <a:off x="446000" y="2175467"/>
            <a:ext cx="4335600" cy="18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Ángela Villota Gómez</a:t>
            </a:r>
            <a:br>
              <a:rPr lang="es"/>
            </a:br>
            <a:r>
              <a:rPr lang="es" u="sng">
                <a:solidFill>
                  <a:schemeClr val="hlink"/>
                </a:solidFill>
                <a:hlinkClick r:id="rId3"/>
              </a:rPr>
              <a:t>apvillota@icesi.edu.co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Mónica Rojas</a:t>
            </a:r>
            <a:br>
              <a:rPr lang="es"/>
            </a:br>
            <a:r>
              <a:rPr lang="es" u="sng">
                <a:solidFill>
                  <a:schemeClr val="hlink"/>
                </a:solidFill>
                <a:hlinkClick r:id="rId4"/>
              </a:rPr>
              <a:t>mmrojas@icesi.edu.co</a:t>
            </a:r>
            <a:r>
              <a:rPr lang="es"/>
              <a:t>​ </a:t>
            </a:r>
            <a:br>
              <a:rPr lang="es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9850" y="1087475"/>
            <a:ext cx="2451100" cy="24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9275" y="2006150"/>
            <a:ext cx="1620575" cy="162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2"/>
          <p:cNvPicPr preferRelativeResize="0"/>
          <p:nvPr/>
        </p:nvPicPr>
        <p:blipFill rotWithShape="1">
          <a:blip r:embed="rId7">
            <a:alphaModFix/>
          </a:blip>
          <a:srcRect b="0" l="-3860" r="3859" t="0"/>
          <a:stretch/>
        </p:blipFill>
        <p:spPr>
          <a:xfrm>
            <a:off x="6049638" y="2725273"/>
            <a:ext cx="2382600" cy="24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2" y="4341976"/>
            <a:ext cx="1561599" cy="6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0"/>
          <p:cNvSpPr txBox="1"/>
          <p:nvPr>
            <p:ph idx="4294967295" type="title"/>
          </p:nvPr>
        </p:nvSpPr>
        <p:spPr>
          <a:xfrm>
            <a:off x="384100" y="404916"/>
            <a:ext cx="7886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</a:pPr>
            <a:r>
              <a:rPr lang="es"/>
              <a:t>FUNCIONES DE AGREGACIÓN - Contar</a:t>
            </a:r>
            <a:endParaRPr/>
          </a:p>
        </p:txBody>
      </p:sp>
      <p:sp>
        <p:nvSpPr>
          <p:cNvPr id="648" name="Google Shape;648;p60"/>
          <p:cNvSpPr txBox="1"/>
          <p:nvPr/>
        </p:nvSpPr>
        <p:spPr>
          <a:xfrm>
            <a:off x="628654" y="1308255"/>
            <a:ext cx="763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SELECT genero, count(*) FROM TABLE</a:t>
            </a:r>
            <a:r>
              <a:rPr lang="e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users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GROUP BY genero;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9" name="Google Shape;649;p60"/>
          <p:cNvSpPr txBox="1"/>
          <p:nvPr/>
        </p:nvSpPr>
        <p:spPr>
          <a:xfrm>
            <a:off x="1031550" y="1993900"/>
            <a:ext cx="6297000" cy="18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db.users.aggregate ([</a:t>
            </a:r>
            <a:endParaRPr sz="1100"/>
          </a:p>
          <a:p>
            <a:pPr indent="-508000" lvl="0" marL="508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                                          	{$group: </a:t>
            </a:r>
            <a:endParaRPr sz="1100"/>
          </a:p>
          <a:p>
            <a:pPr indent="-508000" lvl="0" marL="508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               	{ _id: "$genero",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0" lvl="0" marL="508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                                                     	  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num: {$sum:1}</a:t>
            </a:r>
            <a:endParaRPr sz="1100"/>
          </a:p>
          <a:p>
            <a:pPr indent="-508000" lvl="0" marL="508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 				</a:t>
            </a:r>
            <a:r>
              <a:rPr lang="es"/>
              <a:t>	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100"/>
          </a:p>
          <a:p>
            <a:pPr indent="-508000" lvl="0" marL="508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	}</a:t>
            </a:r>
            <a:endParaRPr sz="1100"/>
          </a:p>
          <a:p>
            <a:pPr indent="457200" lvl="0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</a:t>
            </a: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0" lvl="0" marL="508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50" name="Google Shape;65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204" y="3889872"/>
            <a:ext cx="7397591" cy="803986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61"/>
          <p:cNvPicPr preferRelativeResize="0"/>
          <p:nvPr/>
        </p:nvPicPr>
        <p:blipFill rotWithShape="1">
          <a:blip r:embed="rId3">
            <a:alphaModFix/>
          </a:blip>
          <a:srcRect b="0" l="0" r="950" t="0"/>
          <a:stretch/>
        </p:blipFill>
        <p:spPr>
          <a:xfrm>
            <a:off x="239475" y="251575"/>
            <a:ext cx="8733374" cy="4497201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2"/>
          <p:cNvSpPr txBox="1"/>
          <p:nvPr>
            <p:ph idx="4294967295" type="body"/>
          </p:nvPr>
        </p:nvSpPr>
        <p:spPr>
          <a:xfrm>
            <a:off x="439625" y="1384525"/>
            <a:ext cx="8044800" cy="3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i="0" lang="es" sz="2343">
                <a:solidFill>
                  <a:srgbClr val="000000"/>
                </a:solidFill>
              </a:rPr>
              <a:t>Ya hemos visto una función de agregación, $sum, pero hay muchas otras:</a:t>
            </a:r>
            <a:endParaRPr i="0" sz="2343">
              <a:solidFill>
                <a:srgbClr val="000000"/>
              </a:solidFill>
            </a:endParaRPr>
          </a:p>
          <a:p>
            <a:pPr indent="-322175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70128"/>
              <a:buChar char="•"/>
            </a:pPr>
            <a:r>
              <a:rPr i="0" lang="es" sz="2343">
                <a:solidFill>
                  <a:srgbClr val="000000"/>
                </a:solidFill>
              </a:rPr>
              <a:t>$</a:t>
            </a:r>
            <a:r>
              <a:rPr lang="es" sz="2343">
                <a:solidFill>
                  <a:srgbClr val="000000"/>
                </a:solidFill>
              </a:rPr>
              <a:t>sum</a:t>
            </a:r>
            <a:r>
              <a:rPr i="0" lang="es" sz="2343">
                <a:solidFill>
                  <a:srgbClr val="000000"/>
                </a:solidFill>
              </a:rPr>
              <a:t>: suma (o incrementa)</a:t>
            </a:r>
            <a:endParaRPr sz="2343"/>
          </a:p>
          <a:p>
            <a:pPr indent="-322175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70128"/>
              <a:buChar char="•"/>
            </a:pPr>
            <a:r>
              <a:rPr i="0" lang="es" sz="2343">
                <a:solidFill>
                  <a:srgbClr val="000000"/>
                </a:solidFill>
              </a:rPr>
              <a:t>$avg : calcula la media</a:t>
            </a:r>
            <a:endParaRPr sz="2343"/>
          </a:p>
          <a:p>
            <a:pPr indent="-322175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70128"/>
              <a:buChar char="•"/>
            </a:pPr>
            <a:r>
              <a:rPr i="0" lang="es" sz="2343">
                <a:solidFill>
                  <a:srgbClr val="000000"/>
                </a:solidFill>
              </a:rPr>
              <a:t>$min: mínimo de los valores</a:t>
            </a:r>
            <a:endParaRPr sz="2343"/>
          </a:p>
          <a:p>
            <a:pPr indent="-322175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70128"/>
              <a:buChar char="•"/>
            </a:pPr>
            <a:r>
              <a:rPr i="0" lang="es" sz="2343">
                <a:solidFill>
                  <a:srgbClr val="000000"/>
                </a:solidFill>
              </a:rPr>
              <a:t>$max: máximo de los valores</a:t>
            </a:r>
            <a:endParaRPr sz="2343"/>
          </a:p>
          <a:p>
            <a:pPr indent="-322175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70128"/>
              <a:buChar char="•"/>
            </a:pPr>
            <a:r>
              <a:rPr i="0" lang="es" sz="2343">
                <a:solidFill>
                  <a:srgbClr val="000000"/>
                </a:solidFill>
              </a:rPr>
              <a:t>$push: </a:t>
            </a:r>
            <a:r>
              <a:rPr lang="es" sz="2343">
                <a:solidFill>
                  <a:srgbClr val="000000"/>
                </a:solidFill>
              </a:rPr>
              <a:t>inserta </a:t>
            </a:r>
            <a:r>
              <a:rPr i="0" lang="es" sz="2343">
                <a:solidFill>
                  <a:srgbClr val="000000"/>
                </a:solidFill>
              </a:rPr>
              <a:t>en un array un valor determinado</a:t>
            </a:r>
            <a:endParaRPr sz="2343"/>
          </a:p>
          <a:p>
            <a:pPr indent="-322175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70128"/>
              <a:buChar char="•"/>
            </a:pPr>
            <a:r>
              <a:rPr i="0" lang="es" sz="2343">
                <a:solidFill>
                  <a:srgbClr val="000000"/>
                </a:solidFill>
              </a:rPr>
              <a:t>$addToSet: </a:t>
            </a:r>
            <a:r>
              <a:rPr lang="es" sz="2343">
                <a:solidFill>
                  <a:srgbClr val="000000"/>
                </a:solidFill>
              </a:rPr>
              <a:t>inserta </a:t>
            </a:r>
            <a:r>
              <a:rPr i="0" lang="es" sz="2343">
                <a:solidFill>
                  <a:srgbClr val="000000"/>
                </a:solidFill>
              </a:rPr>
              <a:t>en un array los valores que digamos, pero solo una vez</a:t>
            </a:r>
            <a:endParaRPr sz="2343"/>
          </a:p>
          <a:p>
            <a:pPr indent="-322175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70128"/>
              <a:buChar char="•"/>
            </a:pPr>
            <a:r>
              <a:rPr i="0" lang="es" sz="2343">
                <a:solidFill>
                  <a:srgbClr val="000000"/>
                </a:solidFill>
              </a:rPr>
              <a:t>$first: obtiene el primer elemento del grupo, a menudo junto con sort</a:t>
            </a:r>
            <a:endParaRPr i="0" sz="2343">
              <a:solidFill>
                <a:srgbClr val="000000"/>
              </a:solidFill>
            </a:endParaRPr>
          </a:p>
          <a:p>
            <a:pPr indent="-322175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70128"/>
              <a:buChar char="•"/>
            </a:pPr>
            <a:r>
              <a:rPr i="0" lang="es" sz="2343">
                <a:solidFill>
                  <a:srgbClr val="000000"/>
                </a:solidFill>
              </a:rPr>
              <a:t>$last: obtiene el último elemento, a menudo junto con sort</a:t>
            </a:r>
            <a:endParaRPr i="0" sz="2343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rgbClr val="262626"/>
              </a:buClr>
              <a:buSzPct val="63157"/>
              <a:buNone/>
            </a:pPr>
            <a:br>
              <a:rPr lang="es"/>
            </a:br>
            <a:endParaRPr/>
          </a:p>
        </p:txBody>
      </p:sp>
      <p:sp>
        <p:nvSpPr>
          <p:cNvPr id="663" name="Google Shape;663;p62"/>
          <p:cNvSpPr txBox="1"/>
          <p:nvPr>
            <p:ph idx="4294967295" type="title"/>
          </p:nvPr>
        </p:nvSpPr>
        <p:spPr>
          <a:xfrm>
            <a:off x="628650" y="410650"/>
            <a:ext cx="39432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"/>
              <a:t>FUNCIONES DE AGREGACIÓN</a:t>
            </a:r>
            <a:endParaRPr/>
          </a:p>
        </p:txBody>
      </p:sp>
      <p:sp>
        <p:nvSpPr>
          <p:cNvPr id="664" name="Google Shape;664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550" y="2825725"/>
            <a:ext cx="8768900" cy="21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63"/>
          <p:cNvSpPr txBox="1"/>
          <p:nvPr>
            <p:ph idx="4294967295" type="title"/>
          </p:nvPr>
        </p:nvSpPr>
        <p:spPr>
          <a:xfrm>
            <a:off x="199071" y="397250"/>
            <a:ext cx="52494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</a:pPr>
            <a:r>
              <a:rPr lang="es"/>
              <a:t>FUNCIONES DE AGREGACIÓN - Contar</a:t>
            </a:r>
            <a:endParaRPr/>
          </a:p>
        </p:txBody>
      </p:sp>
      <p:sp>
        <p:nvSpPr>
          <p:cNvPr id="671" name="Google Shape;671;p63"/>
          <p:cNvSpPr txBox="1"/>
          <p:nvPr/>
        </p:nvSpPr>
        <p:spPr>
          <a:xfrm>
            <a:off x="598204" y="1425155"/>
            <a:ext cx="763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SELECT genero, sum(edad) FROM TABLE </a:t>
            </a:r>
            <a:r>
              <a:rPr lang="es" sz="18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users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GROUP BY genero;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2" name="Google Shape;672;p63"/>
          <p:cNvSpPr txBox="1"/>
          <p:nvPr/>
        </p:nvSpPr>
        <p:spPr>
          <a:xfrm>
            <a:off x="138114" y="2197055"/>
            <a:ext cx="82809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db.users.aggregate([{$group: {_id: "$genero",edad_sum: {$sum:"$edad"}}}])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3" name="Google Shape;673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4"/>
          <p:cNvSpPr txBox="1"/>
          <p:nvPr>
            <p:ph type="ctrTitle"/>
          </p:nvPr>
        </p:nvSpPr>
        <p:spPr>
          <a:xfrm>
            <a:off x="801575" y="1832425"/>
            <a:ext cx="27045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PRÁCTICA MONGODB</a:t>
            </a:r>
            <a:endParaRPr/>
          </a:p>
        </p:txBody>
      </p:sp>
      <p:grpSp>
        <p:nvGrpSpPr>
          <p:cNvPr id="679" name="Google Shape;679;p64"/>
          <p:cNvGrpSpPr/>
          <p:nvPr/>
        </p:nvGrpSpPr>
        <p:grpSpPr>
          <a:xfrm>
            <a:off x="4534350" y="4713051"/>
            <a:ext cx="4600713" cy="150450"/>
            <a:chOff x="0" y="4397412"/>
            <a:chExt cx="4600713" cy="150450"/>
          </a:xfrm>
        </p:grpSpPr>
        <p:sp>
          <p:nvSpPr>
            <p:cNvPr id="680" name="Google Shape;680;p64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64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64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64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64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5" name="Google Shape;685;p64"/>
          <p:cNvGrpSpPr/>
          <p:nvPr/>
        </p:nvGrpSpPr>
        <p:grpSpPr>
          <a:xfrm>
            <a:off x="4944850" y="677471"/>
            <a:ext cx="3030013" cy="3929999"/>
            <a:chOff x="509250" y="566571"/>
            <a:chExt cx="3030013" cy="3929999"/>
          </a:xfrm>
        </p:grpSpPr>
        <p:grpSp>
          <p:nvGrpSpPr>
            <p:cNvPr id="686" name="Google Shape;686;p64"/>
            <p:cNvGrpSpPr/>
            <p:nvPr/>
          </p:nvGrpSpPr>
          <p:grpSpPr>
            <a:xfrm>
              <a:off x="2088401" y="1444628"/>
              <a:ext cx="1000385" cy="883233"/>
              <a:chOff x="6472501" y="1326053"/>
              <a:chExt cx="1000385" cy="883233"/>
            </a:xfrm>
          </p:grpSpPr>
          <p:sp>
            <p:nvSpPr>
              <p:cNvPr id="687" name="Google Shape;687;p64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rect b="b" l="l" r="r" t="t"/>
                <a:pathLst>
                  <a:path extrusionOk="0" h="19896" w="22535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AB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64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rect b="b" l="l" r="r" t="t"/>
                <a:pathLst>
                  <a:path extrusionOk="0" h="15163" w="17172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64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rect b="b" l="l" r="r" t="t"/>
                <a:pathLst>
                  <a:path extrusionOk="0" h="12203" w="14089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0" name="Google Shape;690;p64"/>
            <p:cNvGrpSpPr/>
            <p:nvPr/>
          </p:nvGrpSpPr>
          <p:grpSpPr>
            <a:xfrm>
              <a:off x="737571" y="2278324"/>
              <a:ext cx="519733" cy="485268"/>
              <a:chOff x="4694531" y="2250235"/>
              <a:chExt cx="1090502" cy="1018186"/>
            </a:xfrm>
          </p:grpSpPr>
          <p:sp>
            <p:nvSpPr>
              <p:cNvPr id="691" name="Google Shape;691;p64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64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64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4" name="Google Shape;694;p64"/>
            <p:cNvGrpSpPr/>
            <p:nvPr/>
          </p:nvGrpSpPr>
          <p:grpSpPr>
            <a:xfrm>
              <a:off x="1447127" y="1709640"/>
              <a:ext cx="180369" cy="168408"/>
              <a:chOff x="4694531" y="2250235"/>
              <a:chExt cx="1090502" cy="1018186"/>
            </a:xfrm>
          </p:grpSpPr>
          <p:sp>
            <p:nvSpPr>
              <p:cNvPr id="695" name="Google Shape;695;p64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64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64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98" name="Google Shape;698;p64"/>
            <p:cNvSpPr/>
            <p:nvPr/>
          </p:nvSpPr>
          <p:spPr>
            <a:xfrm>
              <a:off x="1600212" y="3864266"/>
              <a:ext cx="372943" cy="224375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64"/>
            <p:cNvSpPr/>
            <p:nvPr/>
          </p:nvSpPr>
          <p:spPr>
            <a:xfrm>
              <a:off x="3388750" y="2496459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64"/>
            <p:cNvSpPr/>
            <p:nvPr/>
          </p:nvSpPr>
          <p:spPr>
            <a:xfrm>
              <a:off x="3222671" y="107168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64"/>
            <p:cNvSpPr/>
            <p:nvPr/>
          </p:nvSpPr>
          <p:spPr>
            <a:xfrm rot="10800000">
              <a:off x="2768536" y="434599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64"/>
            <p:cNvSpPr/>
            <p:nvPr/>
          </p:nvSpPr>
          <p:spPr>
            <a:xfrm rot="10800000">
              <a:off x="889350" y="4253421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64"/>
            <p:cNvSpPr/>
            <p:nvPr/>
          </p:nvSpPr>
          <p:spPr>
            <a:xfrm>
              <a:off x="509250" y="56657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64"/>
            <p:cNvSpPr/>
            <p:nvPr/>
          </p:nvSpPr>
          <p:spPr>
            <a:xfrm>
              <a:off x="732296" y="77283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" name="Google Shape;705;p64"/>
          <p:cNvGrpSpPr/>
          <p:nvPr/>
        </p:nvGrpSpPr>
        <p:grpSpPr>
          <a:xfrm rot="2264335">
            <a:off x="6810081" y="1768496"/>
            <a:ext cx="450454" cy="510995"/>
            <a:chOff x="3086313" y="2877049"/>
            <a:chExt cx="320143" cy="392581"/>
          </a:xfrm>
        </p:grpSpPr>
        <p:sp>
          <p:nvSpPr>
            <p:cNvPr id="706" name="Google Shape;706;p64"/>
            <p:cNvSpPr/>
            <p:nvPr/>
          </p:nvSpPr>
          <p:spPr>
            <a:xfrm>
              <a:off x="3125749" y="2915371"/>
              <a:ext cx="240505" cy="354259"/>
            </a:xfrm>
            <a:custGeom>
              <a:rect b="b" l="l" r="r" t="t"/>
              <a:pathLst>
                <a:path extrusionOk="0" h="11121" w="755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07" name="Google Shape;707;p64"/>
            <p:cNvSpPr/>
            <p:nvPr/>
          </p:nvSpPr>
          <p:spPr>
            <a:xfrm>
              <a:off x="3263076" y="2942511"/>
              <a:ext cx="79287" cy="99579"/>
            </a:xfrm>
            <a:custGeom>
              <a:rect b="b" l="l" r="r" t="t"/>
              <a:pathLst>
                <a:path extrusionOk="0" h="3126" w="2489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08" name="Google Shape;708;p64"/>
            <p:cNvSpPr/>
            <p:nvPr/>
          </p:nvSpPr>
          <p:spPr>
            <a:xfrm>
              <a:off x="3237656" y="2939262"/>
              <a:ext cx="20897" cy="14462"/>
            </a:xfrm>
            <a:custGeom>
              <a:rect b="b" l="l" r="r" t="t"/>
              <a:pathLst>
                <a:path extrusionOk="0" h="454" w="656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09" name="Google Shape;709;p64"/>
            <p:cNvSpPr/>
            <p:nvPr/>
          </p:nvSpPr>
          <p:spPr>
            <a:xfrm>
              <a:off x="3379888" y="3029539"/>
              <a:ext cx="26567" cy="14048"/>
            </a:xfrm>
            <a:custGeom>
              <a:rect b="b" l="l" r="r" t="t"/>
              <a:pathLst>
                <a:path extrusionOk="0" h="441" w="834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10" name="Google Shape;710;p64"/>
            <p:cNvSpPr/>
            <p:nvPr/>
          </p:nvSpPr>
          <p:spPr>
            <a:xfrm>
              <a:off x="3086313" y="3029539"/>
              <a:ext cx="26599" cy="14048"/>
            </a:xfrm>
            <a:custGeom>
              <a:rect b="b" l="l" r="r" t="t"/>
              <a:pathLst>
                <a:path extrusionOk="0" h="441" w="835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11" name="Google Shape;711;p64"/>
            <p:cNvSpPr/>
            <p:nvPr/>
          </p:nvSpPr>
          <p:spPr>
            <a:xfrm>
              <a:off x="3359788" y="2953469"/>
              <a:ext cx="26567" cy="20355"/>
            </a:xfrm>
            <a:custGeom>
              <a:rect b="b" l="l" r="r" t="t"/>
              <a:pathLst>
                <a:path extrusionOk="0" h="639" w="834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12" name="Google Shape;712;p64"/>
            <p:cNvSpPr/>
            <p:nvPr/>
          </p:nvSpPr>
          <p:spPr>
            <a:xfrm>
              <a:off x="3106413" y="3100034"/>
              <a:ext cx="26599" cy="20164"/>
            </a:xfrm>
            <a:custGeom>
              <a:rect b="b" l="l" r="r" t="t"/>
              <a:pathLst>
                <a:path extrusionOk="0" h="633" w="835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13" name="Google Shape;713;p64"/>
            <p:cNvSpPr/>
            <p:nvPr/>
          </p:nvSpPr>
          <p:spPr>
            <a:xfrm>
              <a:off x="3308565" y="2897277"/>
              <a:ext cx="22044" cy="24178"/>
            </a:xfrm>
            <a:custGeom>
              <a:rect b="b" l="l" r="r" t="t"/>
              <a:pathLst>
                <a:path extrusionOk="0" h="759" w="692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14" name="Google Shape;714;p64"/>
            <p:cNvSpPr/>
            <p:nvPr/>
          </p:nvSpPr>
          <p:spPr>
            <a:xfrm>
              <a:off x="3239153" y="2877049"/>
              <a:ext cx="14080" cy="26599"/>
            </a:xfrm>
            <a:custGeom>
              <a:rect b="b" l="l" r="r" t="t"/>
              <a:pathLst>
                <a:path extrusionOk="0" h="835" w="442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15" name="Google Shape;715;p64"/>
            <p:cNvSpPr/>
            <p:nvPr/>
          </p:nvSpPr>
          <p:spPr>
            <a:xfrm>
              <a:off x="3161809" y="2897500"/>
              <a:ext cx="22394" cy="24337"/>
            </a:xfrm>
            <a:custGeom>
              <a:rect b="b" l="l" r="r" t="t"/>
              <a:pathLst>
                <a:path extrusionOk="0" h="764" w="703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16" name="Google Shape;716;p64"/>
            <p:cNvSpPr/>
            <p:nvPr/>
          </p:nvSpPr>
          <p:spPr>
            <a:xfrm>
              <a:off x="3106413" y="2953151"/>
              <a:ext cx="26599" cy="19909"/>
            </a:xfrm>
            <a:custGeom>
              <a:rect b="b" l="l" r="r" t="t"/>
              <a:pathLst>
                <a:path extrusionOk="0" h="625" w="835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17" name="Google Shape;717;p64"/>
            <p:cNvSpPr/>
            <p:nvPr/>
          </p:nvSpPr>
          <p:spPr>
            <a:xfrm>
              <a:off x="3360520" y="3099811"/>
              <a:ext cx="25834" cy="20005"/>
            </a:xfrm>
            <a:custGeom>
              <a:rect b="b" l="l" r="r" t="t"/>
              <a:pathLst>
                <a:path extrusionOk="0" h="628" w="811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</p:grpSp>
      <p:sp>
        <p:nvSpPr>
          <p:cNvPr id="718" name="Google Shape;718;p64"/>
          <p:cNvSpPr/>
          <p:nvPr/>
        </p:nvSpPr>
        <p:spPr>
          <a:xfrm>
            <a:off x="5312825" y="2531988"/>
            <a:ext cx="244919" cy="220977"/>
          </a:xfrm>
          <a:custGeom>
            <a:rect b="b" l="l" r="r" t="t"/>
            <a:pathLst>
              <a:path extrusionOk="0" h="10811" w="10812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20" name="Google Shape;7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050" y="1520600"/>
            <a:ext cx="4227850" cy="42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26" name="Google Shape;726;p65"/>
          <p:cNvSpPr txBox="1"/>
          <p:nvPr>
            <p:ph type="ctrTitle"/>
          </p:nvPr>
        </p:nvSpPr>
        <p:spPr>
          <a:xfrm>
            <a:off x="184480" y="381100"/>
            <a:ext cx="6242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instrucciones prÁctica (1)</a:t>
            </a:r>
            <a:endParaRPr/>
          </a:p>
        </p:txBody>
      </p:sp>
      <p:pic>
        <p:nvPicPr>
          <p:cNvPr id="727" name="Google Shape;727;p65"/>
          <p:cNvPicPr preferRelativeResize="0"/>
          <p:nvPr/>
        </p:nvPicPr>
        <p:blipFill rotWithShape="1">
          <a:blip r:embed="rId3">
            <a:alphaModFix/>
          </a:blip>
          <a:srcRect b="10297" l="0" r="0" t="0"/>
          <a:stretch/>
        </p:blipFill>
        <p:spPr>
          <a:xfrm>
            <a:off x="3966550" y="1332125"/>
            <a:ext cx="4489075" cy="3497076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65"/>
          <p:cNvSpPr txBox="1"/>
          <p:nvPr/>
        </p:nvSpPr>
        <p:spPr>
          <a:xfrm>
            <a:off x="316550" y="2122250"/>
            <a:ext cx="2285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Para iniciar</a:t>
            </a:r>
            <a:endParaRPr b="1" sz="1800"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naheim"/>
              <a:buAutoNum type="arabicPeriod"/>
            </a:pPr>
            <a:r>
              <a:rPr lang="es" sz="1800">
                <a:latin typeface="Anaheim"/>
                <a:ea typeface="Anaheim"/>
                <a:cs typeface="Anaheim"/>
                <a:sym typeface="Anaheim"/>
              </a:rPr>
              <a:t>Iniciar sesión con el usuario infrati, password infrati</a:t>
            </a:r>
            <a:endParaRPr sz="1800"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naheim"/>
              <a:buAutoNum type="arabicPeriod"/>
            </a:pPr>
            <a:r>
              <a:rPr lang="es" sz="1800">
                <a:latin typeface="Anaheim"/>
                <a:ea typeface="Anaheim"/>
                <a:cs typeface="Anaheim"/>
                <a:sym typeface="Anaheim"/>
              </a:rPr>
              <a:t>Iniciar una terminal</a:t>
            </a:r>
            <a:endParaRPr sz="1800"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729" name="Google Shape;729;p65"/>
          <p:cNvCxnSpPr/>
          <p:nvPr/>
        </p:nvCxnSpPr>
        <p:spPr>
          <a:xfrm flipH="1" rot="10800000">
            <a:off x="3512600" y="1388850"/>
            <a:ext cx="492600" cy="11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0" name="Google Shape;730;p65"/>
          <p:cNvSpPr txBox="1"/>
          <p:nvPr/>
        </p:nvSpPr>
        <p:spPr>
          <a:xfrm>
            <a:off x="2778800" y="1200050"/>
            <a:ext cx="114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Click en aplicaciones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731" name="Google Shape;731;p65"/>
          <p:cNvCxnSpPr/>
          <p:nvPr/>
        </p:nvCxnSpPr>
        <p:spPr>
          <a:xfrm flipH="1" rot="10800000">
            <a:off x="3632875" y="2468975"/>
            <a:ext cx="576300" cy="1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2" name="Google Shape;732;p65"/>
          <p:cNvCxnSpPr/>
          <p:nvPr/>
        </p:nvCxnSpPr>
        <p:spPr>
          <a:xfrm flipH="1" rot="10800000">
            <a:off x="3764625" y="4487900"/>
            <a:ext cx="1552200" cy="22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3" name="Google Shape;733;p65"/>
          <p:cNvSpPr txBox="1"/>
          <p:nvPr/>
        </p:nvSpPr>
        <p:spPr>
          <a:xfrm>
            <a:off x="2859500" y="2263950"/>
            <a:ext cx="1145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Click en herramientas del sistema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34" name="Google Shape;734;p65"/>
          <p:cNvSpPr txBox="1"/>
          <p:nvPr/>
        </p:nvSpPr>
        <p:spPr>
          <a:xfrm>
            <a:off x="3009125" y="4168225"/>
            <a:ext cx="114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Click en terminal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325" y="2692840"/>
            <a:ext cx="5149625" cy="189871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41" name="Google Shape;741;p66"/>
          <p:cNvSpPr txBox="1"/>
          <p:nvPr>
            <p:ph type="ctrTitle"/>
          </p:nvPr>
        </p:nvSpPr>
        <p:spPr>
          <a:xfrm>
            <a:off x="184480" y="381100"/>
            <a:ext cx="6242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instrucciones prÁctica (2)</a:t>
            </a:r>
            <a:endParaRPr/>
          </a:p>
        </p:txBody>
      </p:sp>
      <p:sp>
        <p:nvSpPr>
          <p:cNvPr id="742" name="Google Shape;742;p66"/>
          <p:cNvSpPr txBox="1"/>
          <p:nvPr/>
        </p:nvSpPr>
        <p:spPr>
          <a:xfrm>
            <a:off x="405225" y="1387475"/>
            <a:ext cx="5709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highlight>
                  <a:schemeClr val="lt1"/>
                </a:highlight>
                <a:latin typeface="Anaheim"/>
                <a:ea typeface="Anaheim"/>
                <a:cs typeface="Anaheim"/>
                <a:sym typeface="Anaheim"/>
              </a:rPr>
              <a:t>Una vez en la terminal</a:t>
            </a:r>
            <a:endParaRPr b="1" sz="1800">
              <a:highlight>
                <a:schemeClr val="lt1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naheim"/>
              <a:buAutoNum type="arabicPeriod"/>
            </a:pPr>
            <a:r>
              <a:rPr lang="es" sz="1800">
                <a:latin typeface="Anaheim"/>
                <a:ea typeface="Anaheim"/>
                <a:cs typeface="Anaheim"/>
                <a:sym typeface="Anaheim"/>
              </a:rPr>
              <a:t>Digitar el comando: </a:t>
            </a:r>
            <a:r>
              <a:rPr lang="es" sz="1600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mongodb-compass --no-sandbox</a:t>
            </a:r>
            <a:endParaRPr sz="2500"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naheim"/>
              <a:buAutoNum type="arabicPeriod"/>
            </a:pPr>
            <a:r>
              <a:rPr lang="es" sz="1800">
                <a:latin typeface="Anaheim"/>
                <a:ea typeface="Anaheim"/>
                <a:cs typeface="Anaheim"/>
                <a:sym typeface="Anaheim"/>
              </a:rPr>
              <a:t>Inicia la aplicación</a:t>
            </a:r>
            <a:endParaRPr sz="18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43" name="Google Shape;743;p66"/>
          <p:cNvSpPr txBox="1"/>
          <p:nvPr/>
        </p:nvSpPr>
        <p:spPr>
          <a:xfrm>
            <a:off x="7282500" y="1809050"/>
            <a:ext cx="114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Prompt para comandos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744" name="Google Shape;744;p66"/>
          <p:cNvCxnSpPr/>
          <p:nvPr/>
        </p:nvCxnSpPr>
        <p:spPr>
          <a:xfrm flipH="1">
            <a:off x="7362075" y="2322450"/>
            <a:ext cx="373800" cy="772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7"/>
          <p:cNvSpPr txBox="1"/>
          <p:nvPr>
            <p:ph type="ctrTitle"/>
          </p:nvPr>
        </p:nvSpPr>
        <p:spPr>
          <a:xfrm>
            <a:off x="5641825" y="1658275"/>
            <a:ext cx="26556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Conexión a Mongo</a:t>
            </a:r>
            <a:endParaRPr/>
          </a:p>
        </p:txBody>
      </p:sp>
      <p:sp>
        <p:nvSpPr>
          <p:cNvPr id="750" name="Google Shape;750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51" name="Google Shape;751;p67"/>
          <p:cNvSpPr txBox="1"/>
          <p:nvPr/>
        </p:nvSpPr>
        <p:spPr>
          <a:xfrm>
            <a:off x="740375" y="1440625"/>
            <a:ext cx="33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Anaheim"/>
                <a:ea typeface="Anaheim"/>
                <a:cs typeface="Anaheim"/>
                <a:sym typeface="Anaheim"/>
              </a:rPr>
              <a:t>Documento de conexión a Mongo [</a:t>
            </a:r>
            <a:r>
              <a:rPr b="1" lang="es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link</a:t>
            </a:r>
            <a:r>
              <a:rPr b="1" lang="es">
                <a:latin typeface="Anaheim"/>
                <a:ea typeface="Anaheim"/>
                <a:cs typeface="Anaheim"/>
                <a:sym typeface="Anaheim"/>
              </a:rPr>
              <a:t>]</a:t>
            </a:r>
            <a:endParaRPr b="1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57" name="Google Shape;757;p68"/>
          <p:cNvSpPr txBox="1"/>
          <p:nvPr>
            <p:ph idx="1" type="subTitle"/>
          </p:nvPr>
        </p:nvSpPr>
        <p:spPr>
          <a:xfrm flipH="1">
            <a:off x="889350" y="1030050"/>
            <a:ext cx="7409100" cy="38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Cielen, D., Meysman, A., &amp; Ali, M. (2016). Introducing Data Science: Big Data. Machine Learning and More, Using Python Tools. Manning, Shelter Island, US, 322.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MOOC BigData: Sistemas gestores de bases de datos orientados a documentos III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https://www.youtube.com/watch?v=eYiebokW2hg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Manual MongoDB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https://docs.mongodb.com/manual/replication/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58" name="Google Shape;758;p68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REFERENCIAS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9"/>
          <p:cNvSpPr txBox="1"/>
          <p:nvPr>
            <p:ph type="title"/>
          </p:nvPr>
        </p:nvSpPr>
        <p:spPr>
          <a:xfrm>
            <a:off x="5391443" y="457201"/>
            <a:ext cx="27546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</a:pPr>
            <a:r>
              <a:rPr lang="es"/>
              <a:t>TIPOS DE ESCALABILIDAD</a:t>
            </a:r>
            <a:endParaRPr/>
          </a:p>
        </p:txBody>
      </p:sp>
      <p:sp>
        <p:nvSpPr>
          <p:cNvPr id="764" name="Google Shape;764;p69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01600" lvl="0" marL="17780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62626"/>
              </a:buClr>
              <a:buSzPts val="1200"/>
              <a:buNone/>
            </a:pPr>
            <a:r>
              <a:t/>
            </a:r>
            <a:endParaRPr/>
          </a:p>
        </p:txBody>
      </p:sp>
      <p:pic>
        <p:nvPicPr>
          <p:cNvPr descr="Vertical Escalabilidad" id="765" name="Google Shape;76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817328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rizontal Escalabilidad" id="766" name="Google Shape;766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0490" y="2462733"/>
            <a:ext cx="4913510" cy="2623098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69"/>
          <p:cNvSpPr/>
          <p:nvPr/>
        </p:nvSpPr>
        <p:spPr>
          <a:xfrm>
            <a:off x="78016" y="4784432"/>
            <a:ext cx="4389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Tomado de: https://www.grapheverywhere.com/escalabilidad-de-bases-de-datos/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type="ctrTitle"/>
          </p:nvPr>
        </p:nvSpPr>
        <p:spPr>
          <a:xfrm>
            <a:off x="790450" y="2363900"/>
            <a:ext cx="28605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UNIDAD 2 - MODELOS NO SQL</a:t>
            </a:r>
            <a:endParaRPr/>
          </a:p>
        </p:txBody>
      </p:sp>
      <p:grpSp>
        <p:nvGrpSpPr>
          <p:cNvPr id="285" name="Google Shape;285;p43"/>
          <p:cNvGrpSpPr/>
          <p:nvPr/>
        </p:nvGrpSpPr>
        <p:grpSpPr>
          <a:xfrm>
            <a:off x="4534350" y="4713051"/>
            <a:ext cx="4600713" cy="150450"/>
            <a:chOff x="0" y="4397412"/>
            <a:chExt cx="4600713" cy="150450"/>
          </a:xfrm>
        </p:grpSpPr>
        <p:sp>
          <p:nvSpPr>
            <p:cNvPr id="286" name="Google Shape;286;p43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3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3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3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3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" name="Google Shape;291;p43"/>
          <p:cNvGrpSpPr/>
          <p:nvPr/>
        </p:nvGrpSpPr>
        <p:grpSpPr>
          <a:xfrm>
            <a:off x="4944850" y="677471"/>
            <a:ext cx="3030013" cy="3929999"/>
            <a:chOff x="509250" y="566571"/>
            <a:chExt cx="3030013" cy="3929999"/>
          </a:xfrm>
        </p:grpSpPr>
        <p:grpSp>
          <p:nvGrpSpPr>
            <p:cNvPr id="292" name="Google Shape;292;p43"/>
            <p:cNvGrpSpPr/>
            <p:nvPr/>
          </p:nvGrpSpPr>
          <p:grpSpPr>
            <a:xfrm>
              <a:off x="2088401" y="1444628"/>
              <a:ext cx="1000385" cy="883233"/>
              <a:chOff x="6472501" y="1326053"/>
              <a:chExt cx="1000385" cy="883233"/>
            </a:xfrm>
          </p:grpSpPr>
          <p:sp>
            <p:nvSpPr>
              <p:cNvPr id="293" name="Google Shape;293;p43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rect b="b" l="l" r="r" t="t"/>
                <a:pathLst>
                  <a:path extrusionOk="0" h="19896" w="22535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AB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43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rect b="b" l="l" r="r" t="t"/>
                <a:pathLst>
                  <a:path extrusionOk="0" h="15163" w="17172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43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rect b="b" l="l" r="r" t="t"/>
                <a:pathLst>
                  <a:path extrusionOk="0" h="12203" w="14089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" name="Google Shape;296;p43"/>
            <p:cNvGrpSpPr/>
            <p:nvPr/>
          </p:nvGrpSpPr>
          <p:grpSpPr>
            <a:xfrm>
              <a:off x="737571" y="2278324"/>
              <a:ext cx="519733" cy="485268"/>
              <a:chOff x="4694531" y="2250235"/>
              <a:chExt cx="1090502" cy="1018186"/>
            </a:xfrm>
          </p:grpSpPr>
          <p:sp>
            <p:nvSpPr>
              <p:cNvPr id="297" name="Google Shape;297;p43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43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43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0" name="Google Shape;300;p43"/>
            <p:cNvGrpSpPr/>
            <p:nvPr/>
          </p:nvGrpSpPr>
          <p:grpSpPr>
            <a:xfrm>
              <a:off x="1447127" y="1709640"/>
              <a:ext cx="180369" cy="168408"/>
              <a:chOff x="4694531" y="2250235"/>
              <a:chExt cx="1090502" cy="1018186"/>
            </a:xfrm>
          </p:grpSpPr>
          <p:sp>
            <p:nvSpPr>
              <p:cNvPr id="301" name="Google Shape;301;p43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43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43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4" name="Google Shape;304;p43"/>
            <p:cNvSpPr/>
            <p:nvPr/>
          </p:nvSpPr>
          <p:spPr>
            <a:xfrm>
              <a:off x="1600212" y="3864266"/>
              <a:ext cx="372943" cy="224375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3"/>
            <p:cNvSpPr/>
            <p:nvPr/>
          </p:nvSpPr>
          <p:spPr>
            <a:xfrm>
              <a:off x="3388750" y="2496459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3"/>
            <p:cNvSpPr/>
            <p:nvPr/>
          </p:nvSpPr>
          <p:spPr>
            <a:xfrm>
              <a:off x="3222671" y="107168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3"/>
            <p:cNvSpPr/>
            <p:nvPr/>
          </p:nvSpPr>
          <p:spPr>
            <a:xfrm rot="10800000">
              <a:off x="2768536" y="434599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3"/>
            <p:cNvSpPr/>
            <p:nvPr/>
          </p:nvSpPr>
          <p:spPr>
            <a:xfrm rot="10800000">
              <a:off x="889350" y="4253421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3"/>
            <p:cNvSpPr/>
            <p:nvPr/>
          </p:nvSpPr>
          <p:spPr>
            <a:xfrm>
              <a:off x="509250" y="56657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3"/>
            <p:cNvSpPr/>
            <p:nvPr/>
          </p:nvSpPr>
          <p:spPr>
            <a:xfrm>
              <a:off x="732296" y="77283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43"/>
          <p:cNvGrpSpPr/>
          <p:nvPr/>
        </p:nvGrpSpPr>
        <p:grpSpPr>
          <a:xfrm rot="2264335">
            <a:off x="6810081" y="1768496"/>
            <a:ext cx="450454" cy="510995"/>
            <a:chOff x="3086313" y="2877049"/>
            <a:chExt cx="320143" cy="392581"/>
          </a:xfrm>
        </p:grpSpPr>
        <p:sp>
          <p:nvSpPr>
            <p:cNvPr id="312" name="Google Shape;312;p43"/>
            <p:cNvSpPr/>
            <p:nvPr/>
          </p:nvSpPr>
          <p:spPr>
            <a:xfrm>
              <a:off x="3125749" y="2915371"/>
              <a:ext cx="240505" cy="354259"/>
            </a:xfrm>
            <a:custGeom>
              <a:rect b="b" l="l" r="r" t="t"/>
              <a:pathLst>
                <a:path extrusionOk="0" h="11121" w="755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13" name="Google Shape;313;p43"/>
            <p:cNvSpPr/>
            <p:nvPr/>
          </p:nvSpPr>
          <p:spPr>
            <a:xfrm>
              <a:off x="3263076" y="2942511"/>
              <a:ext cx="79287" cy="99579"/>
            </a:xfrm>
            <a:custGeom>
              <a:rect b="b" l="l" r="r" t="t"/>
              <a:pathLst>
                <a:path extrusionOk="0" h="3126" w="2489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14" name="Google Shape;314;p43"/>
            <p:cNvSpPr/>
            <p:nvPr/>
          </p:nvSpPr>
          <p:spPr>
            <a:xfrm>
              <a:off x="3237656" y="2939262"/>
              <a:ext cx="20897" cy="14462"/>
            </a:xfrm>
            <a:custGeom>
              <a:rect b="b" l="l" r="r" t="t"/>
              <a:pathLst>
                <a:path extrusionOk="0" h="454" w="656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15" name="Google Shape;315;p43"/>
            <p:cNvSpPr/>
            <p:nvPr/>
          </p:nvSpPr>
          <p:spPr>
            <a:xfrm>
              <a:off x="3379888" y="3029539"/>
              <a:ext cx="26567" cy="14048"/>
            </a:xfrm>
            <a:custGeom>
              <a:rect b="b" l="l" r="r" t="t"/>
              <a:pathLst>
                <a:path extrusionOk="0" h="441" w="834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16" name="Google Shape;316;p43"/>
            <p:cNvSpPr/>
            <p:nvPr/>
          </p:nvSpPr>
          <p:spPr>
            <a:xfrm>
              <a:off x="3086313" y="3029539"/>
              <a:ext cx="26599" cy="14048"/>
            </a:xfrm>
            <a:custGeom>
              <a:rect b="b" l="l" r="r" t="t"/>
              <a:pathLst>
                <a:path extrusionOk="0" h="441" w="835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17" name="Google Shape;317;p43"/>
            <p:cNvSpPr/>
            <p:nvPr/>
          </p:nvSpPr>
          <p:spPr>
            <a:xfrm>
              <a:off x="3359788" y="2953469"/>
              <a:ext cx="26567" cy="20355"/>
            </a:xfrm>
            <a:custGeom>
              <a:rect b="b" l="l" r="r" t="t"/>
              <a:pathLst>
                <a:path extrusionOk="0" h="639" w="834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18" name="Google Shape;318;p43"/>
            <p:cNvSpPr/>
            <p:nvPr/>
          </p:nvSpPr>
          <p:spPr>
            <a:xfrm>
              <a:off x="3106413" y="3100034"/>
              <a:ext cx="26599" cy="20164"/>
            </a:xfrm>
            <a:custGeom>
              <a:rect b="b" l="l" r="r" t="t"/>
              <a:pathLst>
                <a:path extrusionOk="0" h="633" w="835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19" name="Google Shape;319;p43"/>
            <p:cNvSpPr/>
            <p:nvPr/>
          </p:nvSpPr>
          <p:spPr>
            <a:xfrm>
              <a:off x="3308565" y="2897277"/>
              <a:ext cx="22044" cy="24178"/>
            </a:xfrm>
            <a:custGeom>
              <a:rect b="b" l="l" r="r" t="t"/>
              <a:pathLst>
                <a:path extrusionOk="0" h="759" w="692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20" name="Google Shape;320;p43"/>
            <p:cNvSpPr/>
            <p:nvPr/>
          </p:nvSpPr>
          <p:spPr>
            <a:xfrm>
              <a:off x="3239153" y="2877049"/>
              <a:ext cx="14080" cy="26599"/>
            </a:xfrm>
            <a:custGeom>
              <a:rect b="b" l="l" r="r" t="t"/>
              <a:pathLst>
                <a:path extrusionOk="0" h="835" w="442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21" name="Google Shape;321;p43"/>
            <p:cNvSpPr/>
            <p:nvPr/>
          </p:nvSpPr>
          <p:spPr>
            <a:xfrm>
              <a:off x="3161809" y="2897500"/>
              <a:ext cx="22394" cy="24337"/>
            </a:xfrm>
            <a:custGeom>
              <a:rect b="b" l="l" r="r" t="t"/>
              <a:pathLst>
                <a:path extrusionOk="0" h="764" w="703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22" name="Google Shape;322;p43"/>
            <p:cNvSpPr/>
            <p:nvPr/>
          </p:nvSpPr>
          <p:spPr>
            <a:xfrm>
              <a:off x="3106413" y="2953151"/>
              <a:ext cx="26599" cy="19909"/>
            </a:xfrm>
            <a:custGeom>
              <a:rect b="b" l="l" r="r" t="t"/>
              <a:pathLst>
                <a:path extrusionOk="0" h="625" w="835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23" name="Google Shape;323;p43"/>
            <p:cNvSpPr/>
            <p:nvPr/>
          </p:nvSpPr>
          <p:spPr>
            <a:xfrm>
              <a:off x="3360520" y="3099811"/>
              <a:ext cx="25834" cy="20005"/>
            </a:xfrm>
            <a:custGeom>
              <a:rect b="b" l="l" r="r" t="t"/>
              <a:pathLst>
                <a:path extrusionOk="0" h="628" w="811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</p:grpSp>
      <p:sp>
        <p:nvSpPr>
          <p:cNvPr id="324" name="Google Shape;324;p43"/>
          <p:cNvSpPr/>
          <p:nvPr/>
        </p:nvSpPr>
        <p:spPr>
          <a:xfrm>
            <a:off x="5312825" y="2531988"/>
            <a:ext cx="244919" cy="220977"/>
          </a:xfrm>
          <a:custGeom>
            <a:rect b="b" l="l" r="r" t="t"/>
            <a:pathLst>
              <a:path extrusionOk="0" h="10811" w="10812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326" name="Google Shape;326;p43"/>
          <p:cNvGrpSpPr/>
          <p:nvPr/>
        </p:nvGrpSpPr>
        <p:grpSpPr>
          <a:xfrm>
            <a:off x="5710161" y="1793013"/>
            <a:ext cx="3198285" cy="3070494"/>
            <a:chOff x="2401650" y="1051566"/>
            <a:chExt cx="2306400" cy="1792884"/>
          </a:xfrm>
        </p:grpSpPr>
        <p:pic>
          <p:nvPicPr>
            <p:cNvPr id="327" name="Google Shape;327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58175" y="1051566"/>
              <a:ext cx="1634475" cy="163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Google Shape;328;p43"/>
            <p:cNvSpPr/>
            <p:nvPr/>
          </p:nvSpPr>
          <p:spPr>
            <a:xfrm rot="-1676551">
              <a:off x="2575191" y="1285419"/>
              <a:ext cx="480527" cy="261616"/>
            </a:xfrm>
            <a:prstGeom prst="flowChartInputOutput">
              <a:avLst/>
            </a:pr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9" name="Google Shape;329;p43"/>
            <p:cNvGrpSpPr/>
            <p:nvPr/>
          </p:nvGrpSpPr>
          <p:grpSpPr>
            <a:xfrm rot="-943121">
              <a:off x="2710160" y="1314397"/>
              <a:ext cx="210624" cy="203654"/>
              <a:chOff x="7978465" y="1969392"/>
              <a:chExt cx="361147" cy="360797"/>
            </a:xfrm>
          </p:grpSpPr>
          <p:sp>
            <p:nvSpPr>
              <p:cNvPr id="330" name="Google Shape;330;p43"/>
              <p:cNvSpPr/>
              <p:nvPr/>
            </p:nvSpPr>
            <p:spPr>
              <a:xfrm>
                <a:off x="8136871" y="2285821"/>
                <a:ext cx="44368" cy="44368"/>
              </a:xfrm>
              <a:custGeom>
                <a:rect b="b" l="l" r="r" t="t"/>
                <a:pathLst>
                  <a:path extrusionOk="0" h="1394" w="1394">
                    <a:moveTo>
                      <a:pt x="691" y="322"/>
                    </a:moveTo>
                    <a:cubicBezTo>
                      <a:pt x="905" y="322"/>
                      <a:pt x="1072" y="488"/>
                      <a:pt x="1072" y="703"/>
                    </a:cubicBezTo>
                    <a:cubicBezTo>
                      <a:pt x="1072" y="905"/>
                      <a:pt x="893" y="1072"/>
                      <a:pt x="691" y="1072"/>
                    </a:cubicBezTo>
                    <a:cubicBezTo>
                      <a:pt x="488" y="1072"/>
                      <a:pt x="322" y="905"/>
                      <a:pt x="322" y="703"/>
                    </a:cubicBezTo>
                    <a:cubicBezTo>
                      <a:pt x="322" y="488"/>
                      <a:pt x="488" y="322"/>
                      <a:pt x="691" y="322"/>
                    </a:cubicBezTo>
                    <a:close/>
                    <a:moveTo>
                      <a:pt x="691" y="0"/>
                    </a:moveTo>
                    <a:cubicBezTo>
                      <a:pt x="310" y="0"/>
                      <a:pt x="0" y="310"/>
                      <a:pt x="0" y="703"/>
                    </a:cubicBezTo>
                    <a:cubicBezTo>
                      <a:pt x="0" y="1084"/>
                      <a:pt x="310" y="1393"/>
                      <a:pt x="691" y="1393"/>
                    </a:cubicBezTo>
                    <a:cubicBezTo>
                      <a:pt x="1084" y="1393"/>
                      <a:pt x="1393" y="1084"/>
                      <a:pt x="1393" y="703"/>
                    </a:cubicBezTo>
                    <a:cubicBezTo>
                      <a:pt x="1393" y="310"/>
                      <a:pt x="1084" y="0"/>
                      <a:pt x="69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43"/>
              <p:cNvSpPr/>
              <p:nvPr/>
            </p:nvSpPr>
            <p:spPr>
              <a:xfrm>
                <a:off x="8210010" y="2121719"/>
                <a:ext cx="56112" cy="56112"/>
              </a:xfrm>
              <a:custGeom>
                <a:rect b="b" l="l" r="r" t="t"/>
                <a:pathLst>
                  <a:path extrusionOk="0" h="1763" w="1763">
                    <a:moveTo>
                      <a:pt x="881" y="334"/>
                    </a:moveTo>
                    <a:cubicBezTo>
                      <a:pt x="1191" y="334"/>
                      <a:pt x="1429" y="572"/>
                      <a:pt x="1429" y="882"/>
                    </a:cubicBezTo>
                    <a:cubicBezTo>
                      <a:pt x="1417" y="1180"/>
                      <a:pt x="1179" y="1430"/>
                      <a:pt x="881" y="1430"/>
                    </a:cubicBezTo>
                    <a:cubicBezTo>
                      <a:pt x="583" y="1430"/>
                      <a:pt x="333" y="1191"/>
                      <a:pt x="333" y="882"/>
                    </a:cubicBezTo>
                    <a:cubicBezTo>
                      <a:pt x="333" y="584"/>
                      <a:pt x="572" y="334"/>
                      <a:pt x="881" y="334"/>
                    </a:cubicBezTo>
                    <a:close/>
                    <a:moveTo>
                      <a:pt x="881" y="1"/>
                    </a:moveTo>
                    <a:cubicBezTo>
                      <a:pt x="405" y="1"/>
                      <a:pt x="0" y="394"/>
                      <a:pt x="0" y="882"/>
                    </a:cubicBezTo>
                    <a:cubicBezTo>
                      <a:pt x="0" y="1358"/>
                      <a:pt x="393" y="1763"/>
                      <a:pt x="881" y="1763"/>
                    </a:cubicBezTo>
                    <a:cubicBezTo>
                      <a:pt x="1357" y="1763"/>
                      <a:pt x="1762" y="1370"/>
                      <a:pt x="1762" y="882"/>
                    </a:cubicBezTo>
                    <a:cubicBezTo>
                      <a:pt x="1762" y="406"/>
                      <a:pt x="1357" y="1"/>
                      <a:pt x="8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43"/>
              <p:cNvSpPr/>
              <p:nvPr/>
            </p:nvSpPr>
            <p:spPr>
              <a:xfrm>
                <a:off x="8051987" y="2121719"/>
                <a:ext cx="55730" cy="56112"/>
              </a:xfrm>
              <a:custGeom>
                <a:rect b="b" l="l" r="r" t="t"/>
                <a:pathLst>
                  <a:path extrusionOk="0" h="1763" w="1751">
                    <a:moveTo>
                      <a:pt x="881" y="334"/>
                    </a:moveTo>
                    <a:cubicBezTo>
                      <a:pt x="1179" y="334"/>
                      <a:pt x="1429" y="572"/>
                      <a:pt x="1429" y="882"/>
                    </a:cubicBezTo>
                    <a:cubicBezTo>
                      <a:pt x="1417" y="1180"/>
                      <a:pt x="1179" y="1430"/>
                      <a:pt x="881" y="1430"/>
                    </a:cubicBezTo>
                    <a:cubicBezTo>
                      <a:pt x="584" y="1430"/>
                      <a:pt x="322" y="1191"/>
                      <a:pt x="322" y="882"/>
                    </a:cubicBezTo>
                    <a:cubicBezTo>
                      <a:pt x="322" y="572"/>
                      <a:pt x="560" y="334"/>
                      <a:pt x="881" y="334"/>
                    </a:cubicBezTo>
                    <a:close/>
                    <a:moveTo>
                      <a:pt x="881" y="1"/>
                    </a:moveTo>
                    <a:cubicBezTo>
                      <a:pt x="405" y="1"/>
                      <a:pt x="0" y="394"/>
                      <a:pt x="0" y="882"/>
                    </a:cubicBezTo>
                    <a:cubicBezTo>
                      <a:pt x="0" y="1358"/>
                      <a:pt x="381" y="1763"/>
                      <a:pt x="881" y="1763"/>
                    </a:cubicBezTo>
                    <a:cubicBezTo>
                      <a:pt x="1357" y="1763"/>
                      <a:pt x="1750" y="1370"/>
                      <a:pt x="1750" y="882"/>
                    </a:cubicBezTo>
                    <a:cubicBezTo>
                      <a:pt x="1750" y="406"/>
                      <a:pt x="1357" y="1"/>
                      <a:pt x="8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43"/>
              <p:cNvSpPr/>
              <p:nvPr/>
            </p:nvSpPr>
            <p:spPr>
              <a:xfrm>
                <a:off x="7978465" y="2285821"/>
                <a:ext cx="44749" cy="44368"/>
              </a:xfrm>
              <a:custGeom>
                <a:rect b="b" l="l" r="r" t="t"/>
                <a:pathLst>
                  <a:path extrusionOk="0" h="1394" w="1406">
                    <a:moveTo>
                      <a:pt x="703" y="322"/>
                    </a:moveTo>
                    <a:cubicBezTo>
                      <a:pt x="905" y="322"/>
                      <a:pt x="1072" y="488"/>
                      <a:pt x="1072" y="703"/>
                    </a:cubicBezTo>
                    <a:cubicBezTo>
                      <a:pt x="1072" y="905"/>
                      <a:pt x="893" y="1072"/>
                      <a:pt x="703" y="1072"/>
                    </a:cubicBezTo>
                    <a:cubicBezTo>
                      <a:pt x="489" y="1072"/>
                      <a:pt x="334" y="905"/>
                      <a:pt x="334" y="703"/>
                    </a:cubicBezTo>
                    <a:cubicBezTo>
                      <a:pt x="334" y="488"/>
                      <a:pt x="489" y="322"/>
                      <a:pt x="703" y="322"/>
                    </a:cubicBezTo>
                    <a:close/>
                    <a:moveTo>
                      <a:pt x="703" y="0"/>
                    </a:moveTo>
                    <a:cubicBezTo>
                      <a:pt x="310" y="0"/>
                      <a:pt x="0" y="310"/>
                      <a:pt x="0" y="703"/>
                    </a:cubicBezTo>
                    <a:cubicBezTo>
                      <a:pt x="0" y="1084"/>
                      <a:pt x="310" y="1393"/>
                      <a:pt x="703" y="1393"/>
                    </a:cubicBezTo>
                    <a:cubicBezTo>
                      <a:pt x="1084" y="1393"/>
                      <a:pt x="1405" y="1084"/>
                      <a:pt x="1405" y="703"/>
                    </a:cubicBezTo>
                    <a:cubicBezTo>
                      <a:pt x="1405" y="310"/>
                      <a:pt x="1084" y="0"/>
                      <a:pt x="70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43"/>
              <p:cNvSpPr/>
              <p:nvPr/>
            </p:nvSpPr>
            <p:spPr>
              <a:xfrm>
                <a:off x="8294894" y="2285821"/>
                <a:ext cx="44718" cy="44368"/>
              </a:xfrm>
              <a:custGeom>
                <a:rect b="b" l="l" r="r" t="t"/>
                <a:pathLst>
                  <a:path extrusionOk="0" h="1394" w="1405">
                    <a:moveTo>
                      <a:pt x="703" y="322"/>
                    </a:moveTo>
                    <a:cubicBezTo>
                      <a:pt x="905" y="322"/>
                      <a:pt x="1072" y="488"/>
                      <a:pt x="1072" y="703"/>
                    </a:cubicBezTo>
                    <a:cubicBezTo>
                      <a:pt x="1072" y="905"/>
                      <a:pt x="893" y="1072"/>
                      <a:pt x="703" y="1072"/>
                    </a:cubicBezTo>
                    <a:cubicBezTo>
                      <a:pt x="488" y="1072"/>
                      <a:pt x="333" y="905"/>
                      <a:pt x="333" y="703"/>
                    </a:cubicBezTo>
                    <a:cubicBezTo>
                      <a:pt x="333" y="488"/>
                      <a:pt x="488" y="322"/>
                      <a:pt x="703" y="322"/>
                    </a:cubicBezTo>
                    <a:close/>
                    <a:moveTo>
                      <a:pt x="703" y="0"/>
                    </a:moveTo>
                    <a:cubicBezTo>
                      <a:pt x="310" y="0"/>
                      <a:pt x="0" y="310"/>
                      <a:pt x="0" y="703"/>
                    </a:cubicBezTo>
                    <a:cubicBezTo>
                      <a:pt x="0" y="1084"/>
                      <a:pt x="310" y="1393"/>
                      <a:pt x="703" y="1393"/>
                    </a:cubicBezTo>
                    <a:cubicBezTo>
                      <a:pt x="1084" y="1393"/>
                      <a:pt x="1405" y="1084"/>
                      <a:pt x="1405" y="703"/>
                    </a:cubicBezTo>
                    <a:cubicBezTo>
                      <a:pt x="1405" y="310"/>
                      <a:pt x="1084" y="0"/>
                      <a:pt x="70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43"/>
              <p:cNvSpPr/>
              <p:nvPr/>
            </p:nvSpPr>
            <p:spPr>
              <a:xfrm>
                <a:off x="8119811" y="1969392"/>
                <a:ext cx="78455" cy="78487"/>
              </a:xfrm>
              <a:custGeom>
                <a:rect b="b" l="l" r="r" t="t"/>
                <a:pathLst>
                  <a:path extrusionOk="0" h="2466" w="2465">
                    <a:moveTo>
                      <a:pt x="1227" y="346"/>
                    </a:moveTo>
                    <a:cubicBezTo>
                      <a:pt x="1727" y="346"/>
                      <a:pt x="2120" y="739"/>
                      <a:pt x="2120" y="1239"/>
                    </a:cubicBezTo>
                    <a:cubicBezTo>
                      <a:pt x="2120" y="1727"/>
                      <a:pt x="1727" y="2132"/>
                      <a:pt x="1227" y="2132"/>
                    </a:cubicBezTo>
                    <a:cubicBezTo>
                      <a:pt x="739" y="2132"/>
                      <a:pt x="334" y="1727"/>
                      <a:pt x="334" y="1239"/>
                    </a:cubicBezTo>
                    <a:cubicBezTo>
                      <a:pt x="334" y="739"/>
                      <a:pt x="739" y="346"/>
                      <a:pt x="1227" y="346"/>
                    </a:cubicBezTo>
                    <a:close/>
                    <a:moveTo>
                      <a:pt x="1227" y="1"/>
                    </a:moveTo>
                    <a:cubicBezTo>
                      <a:pt x="548" y="1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7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05" y="1"/>
                      <a:pt x="122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43"/>
              <p:cNvSpPr/>
              <p:nvPr/>
            </p:nvSpPr>
            <p:spPr>
              <a:xfrm>
                <a:off x="8012202" y="2189575"/>
                <a:ext cx="134917" cy="89690"/>
              </a:xfrm>
              <a:custGeom>
                <a:rect b="b" l="l" r="r" t="t"/>
                <a:pathLst>
                  <a:path extrusionOk="0" h="2818" w="4239">
                    <a:moveTo>
                      <a:pt x="2107" y="0"/>
                    </a:moveTo>
                    <a:cubicBezTo>
                      <a:pt x="2024" y="0"/>
                      <a:pt x="1953" y="71"/>
                      <a:pt x="1953" y="167"/>
                    </a:cubicBezTo>
                    <a:lnTo>
                      <a:pt x="1953" y="1417"/>
                    </a:lnTo>
                    <a:lnTo>
                      <a:pt x="1072" y="1417"/>
                    </a:lnTo>
                    <a:cubicBezTo>
                      <a:pt x="822" y="1417"/>
                      <a:pt x="583" y="1560"/>
                      <a:pt x="464" y="1786"/>
                    </a:cubicBezTo>
                    <a:lnTo>
                      <a:pt x="48" y="2560"/>
                    </a:lnTo>
                    <a:cubicBezTo>
                      <a:pt x="0" y="2631"/>
                      <a:pt x="24" y="2738"/>
                      <a:pt x="119" y="2786"/>
                    </a:cubicBezTo>
                    <a:cubicBezTo>
                      <a:pt x="143" y="2798"/>
                      <a:pt x="167" y="2798"/>
                      <a:pt x="191" y="2798"/>
                    </a:cubicBezTo>
                    <a:cubicBezTo>
                      <a:pt x="250" y="2798"/>
                      <a:pt x="310" y="2774"/>
                      <a:pt x="345" y="2715"/>
                    </a:cubicBezTo>
                    <a:lnTo>
                      <a:pt x="762" y="1941"/>
                    </a:lnTo>
                    <a:cubicBezTo>
                      <a:pt x="822" y="1822"/>
                      <a:pt x="953" y="1738"/>
                      <a:pt x="1083" y="1738"/>
                    </a:cubicBezTo>
                    <a:lnTo>
                      <a:pt x="3167" y="1738"/>
                    </a:lnTo>
                    <a:cubicBezTo>
                      <a:pt x="3298" y="1738"/>
                      <a:pt x="3417" y="1822"/>
                      <a:pt x="3500" y="1941"/>
                    </a:cubicBezTo>
                    <a:lnTo>
                      <a:pt x="3917" y="2727"/>
                    </a:lnTo>
                    <a:cubicBezTo>
                      <a:pt x="3943" y="2778"/>
                      <a:pt x="4006" y="2817"/>
                      <a:pt x="4066" y="2817"/>
                    </a:cubicBezTo>
                    <a:cubicBezTo>
                      <a:pt x="4089" y="2817"/>
                      <a:pt x="4112" y="2811"/>
                      <a:pt x="4131" y="2798"/>
                    </a:cubicBezTo>
                    <a:cubicBezTo>
                      <a:pt x="4215" y="2774"/>
                      <a:pt x="4239" y="2667"/>
                      <a:pt x="4191" y="2572"/>
                    </a:cubicBezTo>
                    <a:lnTo>
                      <a:pt x="3774" y="1786"/>
                    </a:lnTo>
                    <a:cubicBezTo>
                      <a:pt x="3655" y="1560"/>
                      <a:pt x="3417" y="1417"/>
                      <a:pt x="3155" y="1417"/>
                    </a:cubicBezTo>
                    <a:lnTo>
                      <a:pt x="2274" y="1417"/>
                    </a:lnTo>
                    <a:lnTo>
                      <a:pt x="2274" y="167"/>
                    </a:lnTo>
                    <a:cubicBezTo>
                      <a:pt x="2274" y="71"/>
                      <a:pt x="2203" y="0"/>
                      <a:pt x="210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43"/>
              <p:cNvSpPr/>
              <p:nvPr/>
            </p:nvSpPr>
            <p:spPr>
              <a:xfrm>
                <a:off x="8099346" y="2059973"/>
                <a:ext cx="119385" cy="56016"/>
              </a:xfrm>
              <a:custGeom>
                <a:rect b="b" l="l" r="r" t="t"/>
                <a:pathLst>
                  <a:path extrusionOk="0" h="1760" w="3751">
                    <a:moveTo>
                      <a:pt x="1870" y="0"/>
                    </a:moveTo>
                    <a:cubicBezTo>
                      <a:pt x="1786" y="0"/>
                      <a:pt x="1715" y="72"/>
                      <a:pt x="1715" y="155"/>
                    </a:cubicBezTo>
                    <a:lnTo>
                      <a:pt x="1715" y="714"/>
                    </a:lnTo>
                    <a:lnTo>
                      <a:pt x="774" y="714"/>
                    </a:lnTo>
                    <a:cubicBezTo>
                      <a:pt x="584" y="714"/>
                      <a:pt x="405" y="810"/>
                      <a:pt x="310" y="988"/>
                    </a:cubicBezTo>
                    <a:lnTo>
                      <a:pt x="48" y="1512"/>
                    </a:lnTo>
                    <a:cubicBezTo>
                      <a:pt x="0" y="1584"/>
                      <a:pt x="24" y="1691"/>
                      <a:pt x="120" y="1738"/>
                    </a:cubicBezTo>
                    <a:cubicBezTo>
                      <a:pt x="141" y="1753"/>
                      <a:pt x="167" y="1760"/>
                      <a:pt x="192" y="1760"/>
                    </a:cubicBezTo>
                    <a:cubicBezTo>
                      <a:pt x="251" y="1760"/>
                      <a:pt x="313" y="1725"/>
                      <a:pt x="346" y="1667"/>
                    </a:cubicBezTo>
                    <a:lnTo>
                      <a:pt x="608" y="1143"/>
                    </a:lnTo>
                    <a:cubicBezTo>
                      <a:pt x="643" y="1084"/>
                      <a:pt x="715" y="1036"/>
                      <a:pt x="774" y="1036"/>
                    </a:cubicBezTo>
                    <a:lnTo>
                      <a:pt x="2977" y="1036"/>
                    </a:lnTo>
                    <a:cubicBezTo>
                      <a:pt x="3048" y="1036"/>
                      <a:pt x="3108" y="1084"/>
                      <a:pt x="3144" y="1143"/>
                    </a:cubicBezTo>
                    <a:lnTo>
                      <a:pt x="3406" y="1667"/>
                    </a:lnTo>
                    <a:cubicBezTo>
                      <a:pt x="3441" y="1727"/>
                      <a:pt x="3501" y="1750"/>
                      <a:pt x="3560" y="1750"/>
                    </a:cubicBezTo>
                    <a:cubicBezTo>
                      <a:pt x="3584" y="1750"/>
                      <a:pt x="3620" y="1750"/>
                      <a:pt x="3632" y="1738"/>
                    </a:cubicBezTo>
                    <a:cubicBezTo>
                      <a:pt x="3715" y="1691"/>
                      <a:pt x="3751" y="1584"/>
                      <a:pt x="3703" y="1512"/>
                    </a:cubicBezTo>
                    <a:lnTo>
                      <a:pt x="3441" y="988"/>
                    </a:lnTo>
                    <a:cubicBezTo>
                      <a:pt x="3346" y="810"/>
                      <a:pt x="3168" y="714"/>
                      <a:pt x="2977" y="714"/>
                    </a:cubicBezTo>
                    <a:lnTo>
                      <a:pt x="2036" y="714"/>
                    </a:lnTo>
                    <a:lnTo>
                      <a:pt x="2036" y="155"/>
                    </a:lnTo>
                    <a:cubicBezTo>
                      <a:pt x="2036" y="72"/>
                      <a:pt x="1965" y="0"/>
                      <a:pt x="187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43"/>
              <p:cNvSpPr/>
              <p:nvPr/>
            </p:nvSpPr>
            <p:spPr>
              <a:xfrm>
                <a:off x="8170194" y="2189925"/>
                <a:ext cx="135331" cy="89849"/>
              </a:xfrm>
              <a:custGeom>
                <a:rect b="b" l="l" r="r" t="t"/>
                <a:pathLst>
                  <a:path extrusionOk="0" h="2823" w="4252">
                    <a:moveTo>
                      <a:pt x="2132" y="1"/>
                    </a:moveTo>
                    <a:cubicBezTo>
                      <a:pt x="2049" y="1"/>
                      <a:pt x="1965" y="84"/>
                      <a:pt x="1965" y="168"/>
                    </a:cubicBezTo>
                    <a:lnTo>
                      <a:pt x="1965" y="1418"/>
                    </a:lnTo>
                    <a:lnTo>
                      <a:pt x="1096" y="1418"/>
                    </a:lnTo>
                    <a:cubicBezTo>
                      <a:pt x="834" y="1418"/>
                      <a:pt x="596" y="1573"/>
                      <a:pt x="465" y="1787"/>
                    </a:cubicBezTo>
                    <a:lnTo>
                      <a:pt x="49" y="2585"/>
                    </a:lnTo>
                    <a:cubicBezTo>
                      <a:pt x="1" y="2656"/>
                      <a:pt x="37" y="2763"/>
                      <a:pt x="120" y="2799"/>
                    </a:cubicBezTo>
                    <a:cubicBezTo>
                      <a:pt x="148" y="2815"/>
                      <a:pt x="177" y="2823"/>
                      <a:pt x="205" y="2823"/>
                    </a:cubicBezTo>
                    <a:cubicBezTo>
                      <a:pt x="262" y="2823"/>
                      <a:pt x="314" y="2791"/>
                      <a:pt x="346" y="2727"/>
                    </a:cubicBezTo>
                    <a:lnTo>
                      <a:pt x="763" y="1942"/>
                    </a:lnTo>
                    <a:cubicBezTo>
                      <a:pt x="822" y="1823"/>
                      <a:pt x="953" y="1751"/>
                      <a:pt x="1096" y="1751"/>
                    </a:cubicBezTo>
                    <a:lnTo>
                      <a:pt x="3180" y="1751"/>
                    </a:lnTo>
                    <a:cubicBezTo>
                      <a:pt x="3311" y="1751"/>
                      <a:pt x="3430" y="1823"/>
                      <a:pt x="3501" y="1942"/>
                    </a:cubicBezTo>
                    <a:lnTo>
                      <a:pt x="3918" y="2716"/>
                    </a:lnTo>
                    <a:cubicBezTo>
                      <a:pt x="3954" y="2775"/>
                      <a:pt x="4013" y="2799"/>
                      <a:pt x="4073" y="2799"/>
                    </a:cubicBezTo>
                    <a:cubicBezTo>
                      <a:pt x="4097" y="2799"/>
                      <a:pt x="4132" y="2799"/>
                      <a:pt x="4144" y="2787"/>
                    </a:cubicBezTo>
                    <a:cubicBezTo>
                      <a:pt x="4216" y="2763"/>
                      <a:pt x="4251" y="2656"/>
                      <a:pt x="4204" y="2561"/>
                    </a:cubicBezTo>
                    <a:lnTo>
                      <a:pt x="3787" y="1787"/>
                    </a:lnTo>
                    <a:cubicBezTo>
                      <a:pt x="3668" y="1573"/>
                      <a:pt x="3430" y="1418"/>
                      <a:pt x="3180" y="1418"/>
                    </a:cubicBezTo>
                    <a:lnTo>
                      <a:pt x="2299" y="1418"/>
                    </a:lnTo>
                    <a:lnTo>
                      <a:pt x="2299" y="168"/>
                    </a:lnTo>
                    <a:cubicBezTo>
                      <a:pt x="2299" y="84"/>
                      <a:pt x="2227" y="1"/>
                      <a:pt x="213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9" name="Google Shape;339;p43"/>
            <p:cNvSpPr txBox="1"/>
            <p:nvPr/>
          </p:nvSpPr>
          <p:spPr>
            <a:xfrm>
              <a:off x="2401650" y="2556750"/>
              <a:ext cx="2306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highlight>
                  <a:srgbClr val="FFCEAA"/>
                </a:highlight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0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</a:pPr>
            <a:r>
              <a:rPr lang="es"/>
              <a:t>MAP REDUCE</a:t>
            </a:r>
            <a:endParaRPr/>
          </a:p>
        </p:txBody>
      </p:sp>
      <p:sp>
        <p:nvSpPr>
          <p:cNvPr id="773" name="Google Shape;773;p70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01600" lvl="0" marL="17780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62626"/>
              </a:buClr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774" name="Google Shape;77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112" y="1627401"/>
            <a:ext cx="6472238" cy="2521744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70"/>
          <p:cNvSpPr/>
          <p:nvPr/>
        </p:nvSpPr>
        <p:spPr>
          <a:xfrm>
            <a:off x="78016" y="4784432"/>
            <a:ext cx="4389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Tomado de: Cielen, D., Meysman, A., &amp; Ali, M. (2016). Introducing Data Science.</a:t>
            </a:r>
            <a:endParaRPr sz="1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71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</a:pPr>
            <a:r>
              <a:rPr lang="es"/>
              <a:t>CONSISTENCIA EVENTUAL</a:t>
            </a:r>
            <a:endParaRPr/>
          </a:p>
        </p:txBody>
      </p:sp>
      <p:sp>
        <p:nvSpPr>
          <p:cNvPr id="781" name="Google Shape;781;p71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01600" lvl="0" marL="17780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62626"/>
              </a:buClr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782" name="Google Shape;78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5950" y="1178719"/>
            <a:ext cx="5372100" cy="2786063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71"/>
          <p:cNvSpPr/>
          <p:nvPr/>
        </p:nvSpPr>
        <p:spPr>
          <a:xfrm>
            <a:off x="78016" y="4784432"/>
            <a:ext cx="4389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Tomado de: Cielen, D., Meysman, A., &amp; Ali, M. (2016). Introducing Data Science.</a:t>
            </a:r>
            <a:endParaRPr sz="11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2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</a:pPr>
            <a:r>
              <a:rPr lang="es"/>
              <a:t>BALANCEO DE CARGA</a:t>
            </a:r>
            <a:endParaRPr/>
          </a:p>
        </p:txBody>
      </p:sp>
      <p:sp>
        <p:nvSpPr>
          <p:cNvPr id="789" name="Google Shape;789;p72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Char char="●"/>
            </a:pPr>
            <a:r>
              <a:rPr lang="es"/>
              <a:t>Centralizado</a:t>
            </a:r>
            <a:endParaRPr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Char char="●"/>
            </a:pPr>
            <a:r>
              <a:rPr lang="es"/>
              <a:t>Semi-distribuido</a:t>
            </a:r>
            <a:endParaRPr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1600"/>
              </a:spcAft>
              <a:buClr>
                <a:srgbClr val="262626"/>
              </a:buClr>
              <a:buSzPts val="1200"/>
              <a:buChar char="●"/>
            </a:pPr>
            <a:r>
              <a:rPr lang="es"/>
              <a:t>Completamente distribuido</a:t>
            </a:r>
            <a:endParaRPr/>
          </a:p>
        </p:txBody>
      </p:sp>
      <p:pic>
        <p:nvPicPr>
          <p:cNvPr descr="Balanceo entre servidores" id="790" name="Google Shape;79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8160" y="1851282"/>
            <a:ext cx="3786188" cy="2357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3"/>
          <p:cNvSpPr txBox="1"/>
          <p:nvPr>
            <p:ph type="title"/>
          </p:nvPr>
        </p:nvSpPr>
        <p:spPr>
          <a:xfrm>
            <a:off x="1462596" y="306280"/>
            <a:ext cx="61956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2100"/>
              <a:buFont typeface="Calibri"/>
              <a:buNone/>
            </a:pPr>
            <a:r>
              <a:rPr lang="es"/>
              <a:t>PROPIEDADES ACID - TRANSACCIONES</a:t>
            </a:r>
            <a:endParaRPr/>
          </a:p>
        </p:txBody>
      </p:sp>
      <p:sp>
        <p:nvSpPr>
          <p:cNvPr id="796" name="Google Shape;796;p73"/>
          <p:cNvSpPr txBox="1"/>
          <p:nvPr>
            <p:ph idx="1" type="body"/>
          </p:nvPr>
        </p:nvSpPr>
        <p:spPr>
          <a:xfrm>
            <a:off x="736796" y="1272247"/>
            <a:ext cx="40581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/>
          </a:bodyPr>
          <a:lstStyle/>
          <a:p>
            <a:pPr indent="-150018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78947"/>
              <a:buChar char="●"/>
            </a:pPr>
            <a:r>
              <a:rPr b="1" lang="es"/>
              <a:t>A – Atomicity</a:t>
            </a:r>
            <a:r>
              <a:rPr lang="es"/>
              <a:t> (Atomicidad)</a:t>
            </a:r>
            <a:endParaRPr/>
          </a:p>
          <a:p>
            <a:pPr indent="0" lvl="0" marL="88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ct val="78947"/>
              <a:buNone/>
            </a:pPr>
            <a:r>
              <a:rPr lang="es"/>
              <a:t>Que todas las operaciones se realicen adecuadamente o ninguna de ellas.</a:t>
            </a:r>
            <a:endParaRPr/>
          </a:p>
          <a:p>
            <a:pPr indent="-150018" lvl="0" marL="254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ct val="78947"/>
              <a:buChar char="●"/>
            </a:pPr>
            <a:r>
              <a:rPr b="1" lang="es"/>
              <a:t>C – Consistency </a:t>
            </a:r>
            <a:r>
              <a:rPr lang="es"/>
              <a:t>(Consistencia)</a:t>
            </a:r>
            <a:endParaRPr/>
          </a:p>
          <a:p>
            <a:pPr indent="0" lvl="0" marL="88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ct val="78947"/>
              <a:buNone/>
            </a:pPr>
            <a:r>
              <a:rPr lang="es"/>
              <a:t>Antes de ejecutarse la transacción la BD es consistente, al finalizar debe seguir consistente.</a:t>
            </a:r>
            <a:endParaRPr/>
          </a:p>
          <a:p>
            <a:pPr indent="-150018" lvl="0" marL="254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ct val="78947"/>
              <a:buChar char="●"/>
            </a:pPr>
            <a:r>
              <a:rPr b="1" lang="es"/>
              <a:t>I – Isolation </a:t>
            </a:r>
            <a:r>
              <a:rPr lang="es"/>
              <a:t>(Aislamiento)</a:t>
            </a:r>
            <a:endParaRPr/>
          </a:p>
          <a:p>
            <a:pPr indent="0" lvl="0" marL="88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ct val="78947"/>
              <a:buNone/>
            </a:pPr>
            <a:r>
              <a:rPr lang="es"/>
              <a:t>Aunque se ejecuten varias TX concurrentemente, esta propiedad asegura que una operación no puede afectar a otras. </a:t>
            </a:r>
            <a:endParaRPr/>
          </a:p>
          <a:p>
            <a:pPr indent="-150018" lvl="0" marL="254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ct val="78947"/>
              <a:buChar char="●"/>
            </a:pPr>
            <a:r>
              <a:rPr b="1" lang="es"/>
              <a:t>D – Durability </a:t>
            </a:r>
            <a:r>
              <a:rPr lang="es"/>
              <a:t>(Durabilidad)</a:t>
            </a:r>
            <a:endParaRPr/>
          </a:p>
          <a:p>
            <a:pPr indent="0" lvl="0" marL="88900" rtl="0" algn="l">
              <a:lnSpc>
                <a:spcPct val="100000"/>
              </a:lnSpc>
              <a:spcBef>
                <a:spcPts val="300"/>
              </a:spcBef>
              <a:spcAft>
                <a:spcPts val="1600"/>
              </a:spcAft>
              <a:buClr>
                <a:srgbClr val="262626"/>
              </a:buClr>
              <a:buSzPct val="78947"/>
              <a:buNone/>
            </a:pPr>
            <a:r>
              <a:rPr lang="es"/>
              <a:t>Al finalizar con éxito una Tx, los cambios en la BD deben permanecer, incluso si hay fallos.</a:t>
            </a:r>
            <a:endParaRPr/>
          </a:p>
        </p:txBody>
      </p:sp>
      <p:sp>
        <p:nvSpPr>
          <p:cNvPr id="797" name="Google Shape;797;p73"/>
          <p:cNvSpPr txBox="1"/>
          <p:nvPr>
            <p:ph idx="12" type="sldNum"/>
          </p:nvPr>
        </p:nvSpPr>
        <p:spPr>
          <a:xfrm>
            <a:off x="6057900" y="4767263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98" name="Google Shape;798;p73"/>
          <p:cNvSpPr txBox="1"/>
          <p:nvPr/>
        </p:nvSpPr>
        <p:spPr>
          <a:xfrm>
            <a:off x="5672230" y="1545636"/>
            <a:ext cx="2052300" cy="2224200"/>
          </a:xfrm>
          <a:prstGeom prst="rect">
            <a:avLst/>
          </a:prstGeom>
          <a:gradFill>
            <a:gsLst>
              <a:gs pos="0">
                <a:srgbClr val="FFD9BC"/>
              </a:gs>
              <a:gs pos="100000">
                <a:srgbClr val="FA903F"/>
              </a:gs>
            </a:gsLst>
            <a:lin ang="5400012" scaled="0"/>
          </a:gradFill>
          <a:ln cap="flat" cmpd="sng" w="9525">
            <a:solidFill>
              <a:srgbClr val="B2AB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Transacción (Tx)</a:t>
            </a:r>
            <a:r>
              <a:rPr lang="e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 una </a:t>
            </a:r>
            <a:r>
              <a:rPr b="1" lang="es" sz="140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Unidad</a:t>
            </a:r>
            <a:r>
              <a:rPr lang="e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la ejecución de un programa que accede y posiblemente actualiza varios elementos de los datos.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/>
          <p:nvPr/>
        </p:nvSpPr>
        <p:spPr>
          <a:xfrm>
            <a:off x="5701825" y="507251"/>
            <a:ext cx="607500" cy="6129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2</a:t>
            </a:r>
            <a:endParaRPr sz="2400">
              <a:solidFill>
                <a:schemeClr val="accent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45" name="Google Shape;345;p44"/>
          <p:cNvSpPr/>
          <p:nvPr/>
        </p:nvSpPr>
        <p:spPr>
          <a:xfrm>
            <a:off x="2492325" y="2480376"/>
            <a:ext cx="607500" cy="612900"/>
          </a:xfrm>
          <a:prstGeom prst="roundRect">
            <a:avLst>
              <a:gd fmla="val 4313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4"/>
          <p:cNvSpPr/>
          <p:nvPr/>
        </p:nvSpPr>
        <p:spPr>
          <a:xfrm>
            <a:off x="2492325" y="507251"/>
            <a:ext cx="607500" cy="612900"/>
          </a:xfrm>
          <a:prstGeom prst="roundRect">
            <a:avLst>
              <a:gd fmla="val 4313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4"/>
          <p:cNvSpPr txBox="1"/>
          <p:nvPr>
            <p:ph type="ctrTitle"/>
          </p:nvPr>
        </p:nvSpPr>
        <p:spPr>
          <a:xfrm>
            <a:off x="2487400" y="1124225"/>
            <a:ext cx="29169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 </a:t>
            </a:r>
            <a:br>
              <a:rPr lang="es"/>
            </a:br>
            <a:r>
              <a:rPr lang="es"/>
              <a:t>MONGODB</a:t>
            </a:r>
            <a:r>
              <a:rPr lang="es"/>
              <a:t> </a:t>
            </a:r>
            <a:endParaRPr/>
          </a:p>
        </p:txBody>
      </p:sp>
      <p:sp>
        <p:nvSpPr>
          <p:cNvPr id="348" name="Google Shape;348;p44"/>
          <p:cNvSpPr txBox="1"/>
          <p:nvPr>
            <p:ph idx="1" type="subTitle"/>
          </p:nvPr>
        </p:nvSpPr>
        <p:spPr>
          <a:xfrm>
            <a:off x="2487400" y="1303800"/>
            <a:ext cx="2916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Características principales y Quiz</a:t>
            </a:r>
            <a:endParaRPr sz="2000"/>
          </a:p>
        </p:txBody>
      </p:sp>
      <p:sp>
        <p:nvSpPr>
          <p:cNvPr id="349" name="Google Shape;349;p44"/>
          <p:cNvSpPr txBox="1"/>
          <p:nvPr>
            <p:ph idx="2" type="ctrTitle"/>
          </p:nvPr>
        </p:nvSpPr>
        <p:spPr>
          <a:xfrm>
            <a:off x="5787925" y="1464575"/>
            <a:ext cx="34470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INstrucciones MONGoDB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4"/>
          <p:cNvSpPr txBox="1"/>
          <p:nvPr>
            <p:ph idx="5" type="subTitle"/>
          </p:nvPr>
        </p:nvSpPr>
        <p:spPr>
          <a:xfrm>
            <a:off x="5787925" y="1303800"/>
            <a:ext cx="27777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Recorderis</a:t>
            </a:r>
            <a:r>
              <a:rPr lang="es" sz="2000"/>
              <a:t> instrucciones básicas y funciones de agregación</a:t>
            </a:r>
            <a:endParaRPr sz="2000"/>
          </a:p>
        </p:txBody>
      </p:sp>
      <p:sp>
        <p:nvSpPr>
          <p:cNvPr id="351" name="Google Shape;351;p44"/>
          <p:cNvSpPr txBox="1"/>
          <p:nvPr>
            <p:ph idx="3" type="ctrTitle"/>
          </p:nvPr>
        </p:nvSpPr>
        <p:spPr>
          <a:xfrm>
            <a:off x="2394775" y="3061575"/>
            <a:ext cx="31467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br>
              <a:rPr lang="es"/>
            </a:br>
            <a:r>
              <a:rPr lang="es"/>
              <a:t>PRáctica</a:t>
            </a:r>
            <a:r>
              <a:rPr lang="es"/>
              <a:t> MONgoDB</a:t>
            </a:r>
            <a:endParaRPr/>
          </a:p>
        </p:txBody>
      </p:sp>
      <p:sp>
        <p:nvSpPr>
          <p:cNvPr id="352" name="Google Shape;352;p44"/>
          <p:cNvSpPr txBox="1"/>
          <p:nvPr>
            <p:ph idx="6" type="subTitle"/>
          </p:nvPr>
        </p:nvSpPr>
        <p:spPr>
          <a:xfrm>
            <a:off x="2487950" y="3241150"/>
            <a:ext cx="2916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Instrucciones básicas y funciones de agrupación 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53" name="Google Shape;353;p44"/>
          <p:cNvGrpSpPr/>
          <p:nvPr/>
        </p:nvGrpSpPr>
        <p:grpSpPr>
          <a:xfrm>
            <a:off x="17123" y="1038375"/>
            <a:ext cx="3387895" cy="3585116"/>
            <a:chOff x="755786" y="982893"/>
            <a:chExt cx="3845075" cy="3725957"/>
          </a:xfrm>
        </p:grpSpPr>
        <p:grpSp>
          <p:nvGrpSpPr>
            <p:cNvPr id="354" name="Google Shape;354;p44"/>
            <p:cNvGrpSpPr/>
            <p:nvPr/>
          </p:nvGrpSpPr>
          <p:grpSpPr>
            <a:xfrm>
              <a:off x="1113128" y="982893"/>
              <a:ext cx="1513195" cy="3181003"/>
              <a:chOff x="1258682" y="982898"/>
              <a:chExt cx="1367674" cy="3181003"/>
            </a:xfrm>
          </p:grpSpPr>
          <p:sp>
            <p:nvSpPr>
              <p:cNvPr id="355" name="Google Shape;355;p44"/>
              <p:cNvSpPr/>
              <p:nvPr/>
            </p:nvSpPr>
            <p:spPr>
              <a:xfrm>
                <a:off x="1304856" y="1142002"/>
                <a:ext cx="1321500" cy="3021900"/>
              </a:xfrm>
              <a:prstGeom prst="roundRect">
                <a:avLst>
                  <a:gd fmla="val 4313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44"/>
              <p:cNvSpPr/>
              <p:nvPr/>
            </p:nvSpPr>
            <p:spPr>
              <a:xfrm>
                <a:off x="1258682" y="982898"/>
                <a:ext cx="1285763" cy="2984405"/>
              </a:xfrm>
              <a:custGeom>
                <a:rect b="b" l="l" r="r" t="t"/>
                <a:pathLst>
                  <a:path extrusionOk="0" h="74336" w="53747">
                    <a:moveTo>
                      <a:pt x="52246" y="65"/>
                    </a:moveTo>
                    <a:cubicBezTo>
                      <a:pt x="53040" y="65"/>
                      <a:pt x="53682" y="711"/>
                      <a:pt x="53682" y="1501"/>
                    </a:cubicBezTo>
                    <a:lnTo>
                      <a:pt x="53682" y="72835"/>
                    </a:lnTo>
                    <a:cubicBezTo>
                      <a:pt x="53682" y="73625"/>
                      <a:pt x="53040" y="74268"/>
                      <a:pt x="52246" y="74268"/>
                    </a:cubicBezTo>
                    <a:lnTo>
                      <a:pt x="1501" y="74268"/>
                    </a:lnTo>
                    <a:cubicBezTo>
                      <a:pt x="711" y="74268"/>
                      <a:pt x="65" y="73625"/>
                      <a:pt x="65" y="72835"/>
                    </a:cubicBezTo>
                    <a:lnTo>
                      <a:pt x="65" y="1501"/>
                    </a:lnTo>
                    <a:cubicBezTo>
                      <a:pt x="65" y="711"/>
                      <a:pt x="711" y="65"/>
                      <a:pt x="1501" y="65"/>
                    </a:cubicBezTo>
                    <a:close/>
                    <a:moveTo>
                      <a:pt x="1501" y="1"/>
                    </a:moveTo>
                    <a:cubicBezTo>
                      <a:pt x="676" y="1"/>
                      <a:pt x="0" y="675"/>
                      <a:pt x="0" y="1501"/>
                    </a:cubicBezTo>
                    <a:lnTo>
                      <a:pt x="0" y="72835"/>
                    </a:lnTo>
                    <a:cubicBezTo>
                      <a:pt x="0" y="73660"/>
                      <a:pt x="676" y="74336"/>
                      <a:pt x="1501" y="74336"/>
                    </a:cubicBezTo>
                    <a:lnTo>
                      <a:pt x="52246" y="74336"/>
                    </a:lnTo>
                    <a:cubicBezTo>
                      <a:pt x="53076" y="74336"/>
                      <a:pt x="53747" y="73660"/>
                      <a:pt x="53747" y="72835"/>
                    </a:cubicBezTo>
                    <a:lnTo>
                      <a:pt x="53747" y="1501"/>
                    </a:lnTo>
                    <a:cubicBezTo>
                      <a:pt x="53747" y="675"/>
                      <a:pt x="53076" y="1"/>
                      <a:pt x="522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7" name="Google Shape;357;p44"/>
            <p:cNvGrpSpPr/>
            <p:nvPr/>
          </p:nvGrpSpPr>
          <p:grpSpPr>
            <a:xfrm>
              <a:off x="755786" y="4404477"/>
              <a:ext cx="3845075" cy="143384"/>
              <a:chOff x="755786" y="4404477"/>
              <a:chExt cx="3845075" cy="143384"/>
            </a:xfrm>
          </p:grpSpPr>
          <p:sp>
            <p:nvSpPr>
              <p:cNvPr id="358" name="Google Shape;358;p44"/>
              <p:cNvSpPr/>
              <p:nvPr/>
            </p:nvSpPr>
            <p:spPr>
              <a:xfrm flipH="1" rot="10800000">
                <a:off x="839150" y="4404477"/>
                <a:ext cx="3761711" cy="14992"/>
              </a:xfrm>
              <a:custGeom>
                <a:rect b="b" l="l" r="r" t="t"/>
                <a:pathLst>
                  <a:path extrusionOk="0" h="69" w="131402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44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rect b="b" l="l" r="r" t="t"/>
                <a:pathLst>
                  <a:path extrusionOk="0" h="65" w="8726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44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rect b="b" l="l" r="r" t="t"/>
                <a:pathLst>
                  <a:path extrusionOk="0" h="65" w="14218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44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rect b="b" l="l" r="r" t="t"/>
                <a:pathLst>
                  <a:path extrusionOk="0" h="66" w="5022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44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rect b="b" l="l" r="r" t="t"/>
                <a:pathLst>
                  <a:path extrusionOk="0" h="65" w="11946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3" name="Google Shape;363;p44"/>
            <p:cNvGrpSpPr/>
            <p:nvPr/>
          </p:nvGrpSpPr>
          <p:grpSpPr>
            <a:xfrm>
              <a:off x="2072827" y="1904259"/>
              <a:ext cx="1418990" cy="2804590"/>
              <a:chOff x="2072827" y="1904259"/>
              <a:chExt cx="1418990" cy="2804590"/>
            </a:xfrm>
          </p:grpSpPr>
          <p:sp>
            <p:nvSpPr>
              <p:cNvPr id="364" name="Google Shape;364;p44"/>
              <p:cNvSpPr/>
              <p:nvPr/>
            </p:nvSpPr>
            <p:spPr>
              <a:xfrm>
                <a:off x="2399847" y="1904259"/>
                <a:ext cx="391230" cy="380866"/>
              </a:xfrm>
              <a:custGeom>
                <a:rect b="b" l="l" r="r" t="t"/>
                <a:pathLst>
                  <a:path extrusionOk="0" h="10878" w="11174">
                    <a:moveTo>
                      <a:pt x="7624" y="1"/>
                    </a:moveTo>
                    <a:cubicBezTo>
                      <a:pt x="7272" y="1"/>
                      <a:pt x="6880" y="36"/>
                      <a:pt x="6446" y="111"/>
                    </a:cubicBezTo>
                    <a:cubicBezTo>
                      <a:pt x="3478" y="623"/>
                      <a:pt x="1934" y="2250"/>
                      <a:pt x="2139" y="3136"/>
                    </a:cubicBezTo>
                    <a:cubicBezTo>
                      <a:pt x="851" y="3531"/>
                      <a:pt x="0" y="8656"/>
                      <a:pt x="2666" y="10308"/>
                    </a:cubicBezTo>
                    <a:cubicBezTo>
                      <a:pt x="3333" y="10722"/>
                      <a:pt x="4200" y="10877"/>
                      <a:pt x="5124" y="10877"/>
                    </a:cubicBezTo>
                    <a:cubicBezTo>
                      <a:pt x="7890" y="10877"/>
                      <a:pt x="11173" y="9486"/>
                      <a:pt x="11173" y="9486"/>
                    </a:cubicBezTo>
                    <a:cubicBezTo>
                      <a:pt x="11173" y="9486"/>
                      <a:pt x="10290" y="8434"/>
                      <a:pt x="10585" y="5641"/>
                    </a:cubicBezTo>
                    <a:cubicBezTo>
                      <a:pt x="10848" y="3167"/>
                      <a:pt x="10967" y="1"/>
                      <a:pt x="76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44"/>
              <p:cNvSpPr/>
              <p:nvPr/>
            </p:nvSpPr>
            <p:spPr>
              <a:xfrm>
                <a:off x="2789784" y="2455395"/>
                <a:ext cx="313327" cy="524242"/>
              </a:xfrm>
              <a:custGeom>
                <a:rect b="b" l="l" r="r" t="t"/>
                <a:pathLst>
                  <a:path extrusionOk="0" h="14973" w="8949">
                    <a:moveTo>
                      <a:pt x="2312" y="1"/>
                    </a:moveTo>
                    <a:lnTo>
                      <a:pt x="1" y="144"/>
                    </a:lnTo>
                    <a:cubicBezTo>
                      <a:pt x="44" y="913"/>
                      <a:pt x="133" y="1616"/>
                      <a:pt x="234" y="2345"/>
                    </a:cubicBezTo>
                    <a:cubicBezTo>
                      <a:pt x="338" y="3066"/>
                      <a:pt x="475" y="3784"/>
                      <a:pt x="629" y="4498"/>
                    </a:cubicBezTo>
                    <a:cubicBezTo>
                      <a:pt x="790" y="5212"/>
                      <a:pt x="959" y="5927"/>
                      <a:pt x="1185" y="6630"/>
                    </a:cubicBezTo>
                    <a:cubicBezTo>
                      <a:pt x="1397" y="7337"/>
                      <a:pt x="1651" y="8038"/>
                      <a:pt x="1949" y="8727"/>
                    </a:cubicBezTo>
                    <a:lnTo>
                      <a:pt x="2183" y="9244"/>
                    </a:lnTo>
                    <a:cubicBezTo>
                      <a:pt x="2216" y="9322"/>
                      <a:pt x="2276" y="9433"/>
                      <a:pt x="2327" y="9531"/>
                    </a:cubicBezTo>
                    <a:cubicBezTo>
                      <a:pt x="2380" y="9631"/>
                      <a:pt x="2438" y="9721"/>
                      <a:pt x="2491" y="9814"/>
                    </a:cubicBezTo>
                    <a:cubicBezTo>
                      <a:pt x="2714" y="10173"/>
                      <a:pt x="2962" y="10478"/>
                      <a:pt x="3210" y="10773"/>
                    </a:cubicBezTo>
                    <a:cubicBezTo>
                      <a:pt x="3712" y="11358"/>
                      <a:pt x="4243" y="11867"/>
                      <a:pt x="4789" y="12355"/>
                    </a:cubicBezTo>
                    <a:cubicBezTo>
                      <a:pt x="5890" y="13321"/>
                      <a:pt x="7025" y="14186"/>
                      <a:pt x="8246" y="14972"/>
                    </a:cubicBezTo>
                    <a:lnTo>
                      <a:pt x="8949" y="14068"/>
                    </a:lnTo>
                    <a:cubicBezTo>
                      <a:pt x="8453" y="13586"/>
                      <a:pt x="7948" y="13094"/>
                      <a:pt x="7463" y="12599"/>
                    </a:cubicBezTo>
                    <a:cubicBezTo>
                      <a:pt x="6971" y="12108"/>
                      <a:pt x="6493" y="11605"/>
                      <a:pt x="6038" y="11096"/>
                    </a:cubicBezTo>
                    <a:cubicBezTo>
                      <a:pt x="5579" y="10589"/>
                      <a:pt x="5144" y="10069"/>
                      <a:pt x="4764" y="9545"/>
                    </a:cubicBezTo>
                    <a:cubicBezTo>
                      <a:pt x="4573" y="9287"/>
                      <a:pt x="4404" y="9021"/>
                      <a:pt x="4268" y="8770"/>
                    </a:cubicBezTo>
                    <a:cubicBezTo>
                      <a:pt x="4240" y="8709"/>
                      <a:pt x="4204" y="8644"/>
                      <a:pt x="4179" y="8587"/>
                    </a:cubicBezTo>
                    <a:cubicBezTo>
                      <a:pt x="4154" y="8522"/>
                      <a:pt x="4132" y="8482"/>
                      <a:pt x="4100" y="8396"/>
                    </a:cubicBezTo>
                    <a:lnTo>
                      <a:pt x="3924" y="7934"/>
                    </a:lnTo>
                    <a:cubicBezTo>
                      <a:pt x="3465" y="6691"/>
                      <a:pt x="3142" y="5371"/>
                      <a:pt x="2875" y="4036"/>
                    </a:cubicBezTo>
                    <a:cubicBezTo>
                      <a:pt x="2743" y="3368"/>
                      <a:pt x="2646" y="2689"/>
                      <a:pt x="2545" y="2015"/>
                    </a:cubicBezTo>
                    <a:cubicBezTo>
                      <a:pt x="2448" y="1344"/>
                      <a:pt x="2373" y="643"/>
                      <a:pt x="2312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44"/>
              <p:cNvSpPr/>
              <p:nvPr/>
            </p:nvSpPr>
            <p:spPr>
              <a:xfrm>
                <a:off x="2724205" y="2358410"/>
                <a:ext cx="176358" cy="233253"/>
              </a:xfrm>
              <a:custGeom>
                <a:rect b="b" l="l" r="r" t="t"/>
                <a:pathLst>
                  <a:path extrusionOk="0" h="6662" w="5037">
                    <a:moveTo>
                      <a:pt x="2431" y="1"/>
                    </a:moveTo>
                    <a:cubicBezTo>
                      <a:pt x="1717" y="1"/>
                      <a:pt x="1248" y="323"/>
                      <a:pt x="718" y="1080"/>
                    </a:cubicBezTo>
                    <a:cubicBezTo>
                      <a:pt x="0" y="2107"/>
                      <a:pt x="1468" y="6662"/>
                      <a:pt x="1468" y="6662"/>
                    </a:cubicBezTo>
                    <a:lnTo>
                      <a:pt x="5036" y="4235"/>
                    </a:lnTo>
                    <a:cubicBezTo>
                      <a:pt x="5036" y="4235"/>
                      <a:pt x="4386" y="391"/>
                      <a:pt x="3449" y="154"/>
                    </a:cubicBezTo>
                    <a:cubicBezTo>
                      <a:pt x="3055" y="55"/>
                      <a:pt x="2722" y="1"/>
                      <a:pt x="24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44"/>
              <p:cNvSpPr/>
              <p:nvPr/>
            </p:nvSpPr>
            <p:spPr>
              <a:xfrm>
                <a:off x="2853507" y="2457531"/>
                <a:ext cx="1646" cy="8858"/>
              </a:xfrm>
              <a:custGeom>
                <a:rect b="b" l="l" r="r" t="t"/>
                <a:pathLst>
                  <a:path extrusionOk="0" h="253" w="47">
                    <a:moveTo>
                      <a:pt x="0" y="1"/>
                    </a:moveTo>
                    <a:lnTo>
                      <a:pt x="0" y="252"/>
                    </a:lnTo>
                    <a:lnTo>
                      <a:pt x="47" y="252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44"/>
              <p:cNvSpPr/>
              <p:nvPr/>
            </p:nvSpPr>
            <p:spPr>
              <a:xfrm>
                <a:off x="2759253" y="2491738"/>
                <a:ext cx="149959" cy="113756"/>
              </a:xfrm>
              <a:custGeom>
                <a:rect b="b" l="l" r="r" t="t"/>
                <a:pathLst>
                  <a:path extrusionOk="0" h="3249" w="4283">
                    <a:moveTo>
                      <a:pt x="4200" y="1"/>
                    </a:moveTo>
                    <a:lnTo>
                      <a:pt x="0" y="2829"/>
                    </a:lnTo>
                    <a:lnTo>
                      <a:pt x="270" y="3248"/>
                    </a:lnTo>
                    <a:lnTo>
                      <a:pt x="4282" y="374"/>
                    </a:lnTo>
                    <a:lnTo>
                      <a:pt x="4200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44"/>
              <p:cNvSpPr/>
              <p:nvPr/>
            </p:nvSpPr>
            <p:spPr>
              <a:xfrm>
                <a:off x="3066000" y="2936365"/>
                <a:ext cx="112040" cy="66769"/>
              </a:xfrm>
              <a:custGeom>
                <a:rect b="b" l="l" r="r" t="t"/>
                <a:pathLst>
                  <a:path extrusionOk="0" h="1907" w="3200">
                    <a:moveTo>
                      <a:pt x="632" y="0"/>
                    </a:moveTo>
                    <a:lnTo>
                      <a:pt x="1" y="671"/>
                    </a:lnTo>
                    <a:cubicBezTo>
                      <a:pt x="249" y="1580"/>
                      <a:pt x="1666" y="1906"/>
                      <a:pt x="1666" y="1906"/>
                    </a:cubicBezTo>
                    <a:lnTo>
                      <a:pt x="3199" y="184"/>
                    </a:lnTo>
                    <a:lnTo>
                      <a:pt x="63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44"/>
              <p:cNvSpPr/>
              <p:nvPr/>
            </p:nvSpPr>
            <p:spPr>
              <a:xfrm>
                <a:off x="2668115" y="4444154"/>
                <a:ext cx="84660" cy="183781"/>
              </a:xfrm>
              <a:custGeom>
                <a:rect b="b" l="l" r="r" t="t"/>
                <a:pathLst>
                  <a:path extrusionOk="0" h="5249" w="2418">
                    <a:moveTo>
                      <a:pt x="152" y="1"/>
                    </a:moveTo>
                    <a:lnTo>
                      <a:pt x="1" y="5249"/>
                    </a:lnTo>
                    <a:lnTo>
                      <a:pt x="2266" y="5249"/>
                    </a:ln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44"/>
              <p:cNvSpPr/>
              <p:nvPr/>
            </p:nvSpPr>
            <p:spPr>
              <a:xfrm>
                <a:off x="2119709" y="4233657"/>
                <a:ext cx="166414" cy="190433"/>
              </a:xfrm>
              <a:custGeom>
                <a:rect b="b" l="l" r="r" t="t"/>
                <a:pathLst>
                  <a:path extrusionOk="0" h="5439" w="4753">
                    <a:moveTo>
                      <a:pt x="2656" y="1"/>
                    </a:moveTo>
                    <a:lnTo>
                      <a:pt x="0" y="4585"/>
                    </a:lnTo>
                    <a:lnTo>
                      <a:pt x="2096" y="5438"/>
                    </a:lnTo>
                    <a:lnTo>
                      <a:pt x="4753" y="859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44"/>
              <p:cNvSpPr/>
              <p:nvPr/>
            </p:nvSpPr>
            <p:spPr>
              <a:xfrm>
                <a:off x="2072827" y="4366600"/>
                <a:ext cx="225516" cy="194775"/>
              </a:xfrm>
              <a:custGeom>
                <a:rect b="b" l="l" r="r" t="t"/>
                <a:pathLst>
                  <a:path extrusionOk="0" h="5563" w="6441">
                    <a:moveTo>
                      <a:pt x="1551" y="0"/>
                    </a:moveTo>
                    <a:cubicBezTo>
                      <a:pt x="1497" y="0"/>
                      <a:pt x="1444" y="24"/>
                      <a:pt x="1407" y="69"/>
                    </a:cubicBezTo>
                    <a:lnTo>
                      <a:pt x="130" y="1653"/>
                    </a:lnTo>
                    <a:cubicBezTo>
                      <a:pt x="1" y="1814"/>
                      <a:pt x="51" y="2075"/>
                      <a:pt x="238" y="2183"/>
                    </a:cubicBezTo>
                    <a:cubicBezTo>
                      <a:pt x="1009" y="2622"/>
                      <a:pt x="1404" y="2797"/>
                      <a:pt x="2366" y="3368"/>
                    </a:cubicBezTo>
                    <a:cubicBezTo>
                      <a:pt x="2958" y="3720"/>
                      <a:pt x="4347" y="4926"/>
                      <a:pt x="5166" y="5410"/>
                    </a:cubicBezTo>
                    <a:cubicBezTo>
                      <a:pt x="5348" y="5519"/>
                      <a:pt x="5516" y="5563"/>
                      <a:pt x="5664" y="5563"/>
                    </a:cubicBezTo>
                    <a:cubicBezTo>
                      <a:pt x="6169" y="5563"/>
                      <a:pt x="6440" y="5054"/>
                      <a:pt x="6210" y="4840"/>
                    </a:cubicBezTo>
                    <a:cubicBezTo>
                      <a:pt x="4878" y="3605"/>
                      <a:pt x="4344" y="2377"/>
                      <a:pt x="4086" y="1641"/>
                    </a:cubicBezTo>
                    <a:cubicBezTo>
                      <a:pt x="4038" y="1509"/>
                      <a:pt x="3949" y="1398"/>
                      <a:pt x="3831" y="1329"/>
                    </a:cubicBezTo>
                    <a:lnTo>
                      <a:pt x="1644" y="26"/>
                    </a:lnTo>
                    <a:cubicBezTo>
                      <a:pt x="1615" y="9"/>
                      <a:pt x="1583" y="0"/>
                      <a:pt x="15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44"/>
              <p:cNvSpPr/>
              <p:nvPr/>
            </p:nvSpPr>
            <p:spPr>
              <a:xfrm>
                <a:off x="2643536" y="4618587"/>
                <a:ext cx="241411" cy="90262"/>
              </a:xfrm>
              <a:custGeom>
                <a:rect b="b" l="l" r="r" t="t"/>
                <a:pathLst>
                  <a:path extrusionOk="0" h="2578" w="6895">
                    <a:moveTo>
                      <a:pt x="502" y="1"/>
                    </a:moveTo>
                    <a:cubicBezTo>
                      <a:pt x="409" y="1"/>
                      <a:pt x="333" y="65"/>
                      <a:pt x="323" y="159"/>
                    </a:cubicBezTo>
                    <a:lnTo>
                      <a:pt x="32" y="2172"/>
                    </a:lnTo>
                    <a:cubicBezTo>
                      <a:pt x="0" y="2379"/>
                      <a:pt x="176" y="2575"/>
                      <a:pt x="389" y="2575"/>
                    </a:cubicBezTo>
                    <a:cubicBezTo>
                      <a:pt x="391" y="2575"/>
                      <a:pt x="393" y="2575"/>
                      <a:pt x="394" y="2575"/>
                    </a:cubicBezTo>
                    <a:cubicBezTo>
                      <a:pt x="1281" y="2560"/>
                      <a:pt x="1708" y="2506"/>
                      <a:pt x="2828" y="2506"/>
                    </a:cubicBezTo>
                    <a:cubicBezTo>
                      <a:pt x="3517" y="2506"/>
                      <a:pt x="4942" y="2578"/>
                      <a:pt x="5893" y="2578"/>
                    </a:cubicBezTo>
                    <a:cubicBezTo>
                      <a:pt x="6823" y="2578"/>
                      <a:pt x="6895" y="1637"/>
                      <a:pt x="6496" y="1551"/>
                    </a:cubicBezTo>
                    <a:cubicBezTo>
                      <a:pt x="4723" y="1171"/>
                      <a:pt x="4024" y="643"/>
                      <a:pt x="3424" y="141"/>
                    </a:cubicBezTo>
                    <a:cubicBezTo>
                      <a:pt x="3316" y="51"/>
                      <a:pt x="3184" y="1"/>
                      <a:pt x="30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44"/>
              <p:cNvSpPr/>
              <p:nvPr/>
            </p:nvSpPr>
            <p:spPr>
              <a:xfrm>
                <a:off x="2670670" y="4520551"/>
                <a:ext cx="665" cy="18417"/>
              </a:xfrm>
              <a:custGeom>
                <a:rect b="b" l="l" r="r" t="t"/>
                <a:pathLst>
                  <a:path extrusionOk="0" h="526" w="19">
                    <a:moveTo>
                      <a:pt x="18" y="1"/>
                    </a:moveTo>
                    <a:lnTo>
                      <a:pt x="0" y="526"/>
                    </a:lnTo>
                    <a:lnTo>
                      <a:pt x="4" y="526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44"/>
              <p:cNvSpPr/>
              <p:nvPr/>
            </p:nvSpPr>
            <p:spPr>
              <a:xfrm>
                <a:off x="2670776" y="4520551"/>
                <a:ext cx="79828" cy="18417"/>
              </a:xfrm>
              <a:custGeom>
                <a:rect b="b" l="l" r="r" t="t"/>
                <a:pathLst>
                  <a:path extrusionOk="0" h="526" w="2280">
                    <a:moveTo>
                      <a:pt x="15" y="1"/>
                    </a:moveTo>
                    <a:lnTo>
                      <a:pt x="1" y="526"/>
                    </a:lnTo>
                    <a:lnTo>
                      <a:pt x="2265" y="526"/>
                    </a:lnTo>
                    <a:lnTo>
                      <a:pt x="2280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44"/>
              <p:cNvSpPr/>
              <p:nvPr/>
            </p:nvSpPr>
            <p:spPr>
              <a:xfrm>
                <a:off x="2164701" y="4300391"/>
                <a:ext cx="9313" cy="16141"/>
              </a:xfrm>
              <a:custGeom>
                <a:rect b="b" l="l" r="r" t="t"/>
                <a:pathLst>
                  <a:path extrusionOk="0" h="461" w="266">
                    <a:moveTo>
                      <a:pt x="266" y="0"/>
                    </a:moveTo>
                    <a:lnTo>
                      <a:pt x="1" y="456"/>
                    </a:lnTo>
                    <a:lnTo>
                      <a:pt x="1" y="460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44"/>
              <p:cNvSpPr/>
              <p:nvPr/>
            </p:nvSpPr>
            <p:spPr>
              <a:xfrm>
                <a:off x="2164701" y="4300391"/>
                <a:ext cx="82700" cy="46041"/>
              </a:xfrm>
              <a:custGeom>
                <a:rect b="b" l="l" r="r" t="t"/>
                <a:pathLst>
                  <a:path extrusionOk="0" h="1315" w="2362">
                    <a:moveTo>
                      <a:pt x="266" y="0"/>
                    </a:moveTo>
                    <a:lnTo>
                      <a:pt x="1" y="460"/>
                    </a:lnTo>
                    <a:lnTo>
                      <a:pt x="2100" y="1314"/>
                    </a:lnTo>
                    <a:lnTo>
                      <a:pt x="2362" y="858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44"/>
              <p:cNvSpPr/>
              <p:nvPr/>
            </p:nvSpPr>
            <p:spPr>
              <a:xfrm>
                <a:off x="2427857" y="2340868"/>
                <a:ext cx="454952" cy="501659"/>
              </a:xfrm>
              <a:custGeom>
                <a:rect b="b" l="l" r="r" t="t"/>
                <a:pathLst>
                  <a:path extrusionOk="0" h="14328" w="12994">
                    <a:moveTo>
                      <a:pt x="6302" y="1"/>
                    </a:moveTo>
                    <a:cubicBezTo>
                      <a:pt x="5548" y="1"/>
                      <a:pt x="4771" y="34"/>
                      <a:pt x="3909" y="74"/>
                    </a:cubicBezTo>
                    <a:cubicBezTo>
                      <a:pt x="1928" y="170"/>
                      <a:pt x="1" y="591"/>
                      <a:pt x="1" y="591"/>
                    </a:cubicBezTo>
                    <a:cubicBezTo>
                      <a:pt x="1792" y="8276"/>
                      <a:pt x="1788" y="10583"/>
                      <a:pt x="1634" y="14327"/>
                    </a:cubicBezTo>
                    <a:lnTo>
                      <a:pt x="10833" y="14327"/>
                    </a:lnTo>
                    <a:cubicBezTo>
                      <a:pt x="12994" y="1036"/>
                      <a:pt x="11913" y="655"/>
                      <a:pt x="11913" y="655"/>
                    </a:cubicBezTo>
                    <a:cubicBezTo>
                      <a:pt x="11913" y="655"/>
                      <a:pt x="9882" y="239"/>
                      <a:pt x="8087" y="77"/>
                    </a:cubicBezTo>
                    <a:cubicBezTo>
                      <a:pt x="7485" y="22"/>
                      <a:pt x="6900" y="1"/>
                      <a:pt x="6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44"/>
              <p:cNvSpPr/>
              <p:nvPr/>
            </p:nvSpPr>
            <p:spPr>
              <a:xfrm>
                <a:off x="2564687" y="2178829"/>
                <a:ext cx="194599" cy="293475"/>
              </a:xfrm>
              <a:custGeom>
                <a:rect b="b" l="l" r="r" t="t"/>
                <a:pathLst>
                  <a:path extrusionOk="0" h="8382" w="5558">
                    <a:moveTo>
                      <a:pt x="414" y="0"/>
                    </a:moveTo>
                    <a:lnTo>
                      <a:pt x="414" y="0"/>
                    </a:lnTo>
                    <a:cubicBezTo>
                      <a:pt x="680" y="1342"/>
                      <a:pt x="942" y="3808"/>
                      <a:pt x="1" y="4702"/>
                    </a:cubicBezTo>
                    <a:cubicBezTo>
                      <a:pt x="1" y="4702"/>
                      <a:pt x="1243" y="7089"/>
                      <a:pt x="3695" y="8381"/>
                    </a:cubicBezTo>
                    <a:cubicBezTo>
                      <a:pt x="5557" y="6892"/>
                      <a:pt x="4179" y="4705"/>
                      <a:pt x="4179" y="4705"/>
                    </a:cubicBezTo>
                    <a:cubicBezTo>
                      <a:pt x="2679" y="4346"/>
                      <a:pt x="2718" y="3234"/>
                      <a:pt x="2981" y="2189"/>
                    </a:cubicBez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44"/>
              <p:cNvSpPr/>
              <p:nvPr/>
            </p:nvSpPr>
            <p:spPr>
              <a:xfrm>
                <a:off x="2657436" y="2245668"/>
                <a:ext cx="11484" cy="9839"/>
              </a:xfrm>
              <a:custGeom>
                <a:rect b="b" l="l" r="r" t="t"/>
                <a:pathLst>
                  <a:path extrusionOk="0" h="281" w="328">
                    <a:moveTo>
                      <a:pt x="1" y="0"/>
                    </a:moveTo>
                    <a:lnTo>
                      <a:pt x="327" y="280"/>
                    </a:lnTo>
                    <a:lnTo>
                      <a:pt x="327" y="280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44"/>
              <p:cNvSpPr/>
              <p:nvPr/>
            </p:nvSpPr>
            <p:spPr>
              <a:xfrm>
                <a:off x="2664368" y="2279351"/>
                <a:ext cx="280" cy="2066"/>
              </a:xfrm>
              <a:custGeom>
                <a:rect b="b" l="l" r="r" t="t"/>
                <a:pathLst>
                  <a:path extrusionOk="0" h="59" w="8">
                    <a:moveTo>
                      <a:pt x="8" y="0"/>
                    </a:moveTo>
                    <a:cubicBezTo>
                      <a:pt x="4" y="22"/>
                      <a:pt x="4" y="40"/>
                      <a:pt x="0" y="58"/>
                    </a:cubicBezTo>
                    <a:lnTo>
                      <a:pt x="0" y="58"/>
                    </a:lnTo>
                    <a:cubicBezTo>
                      <a:pt x="4" y="40"/>
                      <a:pt x="4" y="22"/>
                      <a:pt x="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44"/>
              <p:cNvSpPr/>
              <p:nvPr/>
            </p:nvSpPr>
            <p:spPr>
              <a:xfrm>
                <a:off x="2606562" y="2210096"/>
                <a:ext cx="62357" cy="71320"/>
              </a:xfrm>
              <a:custGeom>
                <a:rect b="b" l="l" r="r" t="t"/>
                <a:pathLst>
                  <a:path extrusionOk="0" h="2037" w="1781">
                    <a:moveTo>
                      <a:pt x="262" y="1"/>
                    </a:moveTo>
                    <a:cubicBezTo>
                      <a:pt x="216" y="141"/>
                      <a:pt x="1" y="550"/>
                      <a:pt x="57" y="844"/>
                    </a:cubicBezTo>
                    <a:cubicBezTo>
                      <a:pt x="180" y="1465"/>
                      <a:pt x="1081" y="1953"/>
                      <a:pt x="1651" y="2036"/>
                    </a:cubicBezTo>
                    <a:cubicBezTo>
                      <a:pt x="1655" y="2018"/>
                      <a:pt x="1655" y="2000"/>
                      <a:pt x="1659" y="1978"/>
                    </a:cubicBezTo>
                    <a:cubicBezTo>
                      <a:pt x="1677" y="1752"/>
                      <a:pt x="1723" y="1523"/>
                      <a:pt x="1780" y="1296"/>
                    </a:cubicBezTo>
                    <a:lnTo>
                      <a:pt x="1454" y="1016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44"/>
              <p:cNvSpPr/>
              <p:nvPr/>
            </p:nvSpPr>
            <p:spPr>
              <a:xfrm>
                <a:off x="2480236" y="1964936"/>
                <a:ext cx="258952" cy="296171"/>
              </a:xfrm>
              <a:custGeom>
                <a:rect b="b" l="l" r="r" t="t"/>
                <a:pathLst>
                  <a:path extrusionOk="0" h="8459" w="7396">
                    <a:moveTo>
                      <a:pt x="3493" y="1"/>
                    </a:moveTo>
                    <a:cubicBezTo>
                      <a:pt x="1462" y="1"/>
                      <a:pt x="1" y="1964"/>
                      <a:pt x="572" y="3948"/>
                    </a:cubicBezTo>
                    <a:cubicBezTo>
                      <a:pt x="1193" y="6109"/>
                      <a:pt x="1412" y="7039"/>
                      <a:pt x="2769" y="7918"/>
                    </a:cubicBezTo>
                    <a:cubicBezTo>
                      <a:pt x="3342" y="8290"/>
                      <a:pt x="3953" y="8459"/>
                      <a:pt x="4536" y="8459"/>
                    </a:cubicBezTo>
                    <a:cubicBezTo>
                      <a:pt x="6027" y="8459"/>
                      <a:pt x="7337" y="7354"/>
                      <a:pt x="7363" y="5700"/>
                    </a:cubicBezTo>
                    <a:cubicBezTo>
                      <a:pt x="7395" y="3625"/>
                      <a:pt x="6372" y="441"/>
                      <a:pt x="4036" y="46"/>
                    </a:cubicBezTo>
                    <a:cubicBezTo>
                      <a:pt x="3851" y="15"/>
                      <a:pt x="3670" y="1"/>
                      <a:pt x="3493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44"/>
              <p:cNvSpPr/>
              <p:nvPr/>
            </p:nvSpPr>
            <p:spPr>
              <a:xfrm>
                <a:off x="2465671" y="1949286"/>
                <a:ext cx="221209" cy="210880"/>
              </a:xfrm>
              <a:custGeom>
                <a:rect b="b" l="l" r="r" t="t"/>
                <a:pathLst>
                  <a:path extrusionOk="0" h="6023" w="6318">
                    <a:moveTo>
                      <a:pt x="5206" y="0"/>
                    </a:moveTo>
                    <a:cubicBezTo>
                      <a:pt x="5155" y="0"/>
                      <a:pt x="5105" y="4"/>
                      <a:pt x="5055" y="13"/>
                    </a:cubicBezTo>
                    <a:lnTo>
                      <a:pt x="2678" y="404"/>
                    </a:lnTo>
                    <a:cubicBezTo>
                      <a:pt x="2514" y="432"/>
                      <a:pt x="2359" y="505"/>
                      <a:pt x="2229" y="616"/>
                    </a:cubicBezTo>
                    <a:lnTo>
                      <a:pt x="561" y="2055"/>
                    </a:lnTo>
                    <a:cubicBezTo>
                      <a:pt x="395" y="2198"/>
                      <a:pt x="284" y="2396"/>
                      <a:pt x="252" y="2611"/>
                    </a:cubicBezTo>
                    <a:lnTo>
                      <a:pt x="19" y="4144"/>
                    </a:lnTo>
                    <a:cubicBezTo>
                      <a:pt x="1" y="4266"/>
                      <a:pt x="8" y="4391"/>
                      <a:pt x="37" y="4510"/>
                    </a:cubicBezTo>
                    <a:cubicBezTo>
                      <a:pt x="155" y="4956"/>
                      <a:pt x="505" y="6023"/>
                      <a:pt x="1139" y="6023"/>
                    </a:cubicBezTo>
                    <a:cubicBezTo>
                      <a:pt x="1178" y="6023"/>
                      <a:pt x="1219" y="6019"/>
                      <a:pt x="1260" y="6010"/>
                    </a:cubicBezTo>
                    <a:cubicBezTo>
                      <a:pt x="2151" y="5828"/>
                      <a:pt x="2746" y="3692"/>
                      <a:pt x="2204" y="2920"/>
                    </a:cubicBezTo>
                    <a:lnTo>
                      <a:pt x="2204" y="2920"/>
                    </a:lnTo>
                    <a:cubicBezTo>
                      <a:pt x="2302" y="2926"/>
                      <a:pt x="2398" y="2929"/>
                      <a:pt x="2493" y="2929"/>
                    </a:cubicBezTo>
                    <a:cubicBezTo>
                      <a:pt x="3998" y="2929"/>
                      <a:pt x="5113" y="2231"/>
                      <a:pt x="5819" y="1595"/>
                    </a:cubicBezTo>
                    <a:cubicBezTo>
                      <a:pt x="6318" y="1146"/>
                      <a:pt x="6178" y="339"/>
                      <a:pt x="5564" y="74"/>
                    </a:cubicBezTo>
                    <a:cubicBezTo>
                      <a:pt x="5450" y="25"/>
                      <a:pt x="5328" y="0"/>
                      <a:pt x="52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44"/>
              <p:cNvSpPr/>
              <p:nvPr/>
            </p:nvSpPr>
            <p:spPr>
              <a:xfrm>
                <a:off x="2571234" y="2842496"/>
                <a:ext cx="298517" cy="1678079"/>
              </a:xfrm>
              <a:custGeom>
                <a:rect b="b" l="l" r="r" t="t"/>
                <a:pathLst>
                  <a:path extrusionOk="0" h="47928" w="8526">
                    <a:moveTo>
                      <a:pt x="1" y="0"/>
                    </a:moveTo>
                    <a:cubicBezTo>
                      <a:pt x="1" y="0"/>
                      <a:pt x="2445" y="17211"/>
                      <a:pt x="2739" y="24906"/>
                    </a:cubicBezTo>
                    <a:cubicBezTo>
                      <a:pt x="3009" y="31963"/>
                      <a:pt x="2524" y="47928"/>
                      <a:pt x="2524" y="47928"/>
                    </a:cubicBezTo>
                    <a:lnTo>
                      <a:pt x="5589" y="47928"/>
                    </a:lnTo>
                    <a:cubicBezTo>
                      <a:pt x="5589" y="47928"/>
                      <a:pt x="8221" y="31543"/>
                      <a:pt x="8375" y="24357"/>
                    </a:cubicBezTo>
                    <a:cubicBezTo>
                      <a:pt x="8526" y="17448"/>
                      <a:pt x="6738" y="0"/>
                      <a:pt x="6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44"/>
              <p:cNvSpPr/>
              <p:nvPr/>
            </p:nvSpPr>
            <p:spPr>
              <a:xfrm>
                <a:off x="2644516" y="4479376"/>
                <a:ext cx="140925" cy="45131"/>
              </a:xfrm>
              <a:custGeom>
                <a:rect b="b" l="l" r="r" t="t"/>
                <a:pathLst>
                  <a:path extrusionOk="0" h="1289" w="4025">
                    <a:moveTo>
                      <a:pt x="0" y="0"/>
                    </a:moveTo>
                    <a:lnTo>
                      <a:pt x="166" y="1288"/>
                    </a:lnTo>
                    <a:lnTo>
                      <a:pt x="3762" y="1288"/>
                    </a:lnTo>
                    <a:lnTo>
                      <a:pt x="4024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44"/>
              <p:cNvSpPr/>
              <p:nvPr/>
            </p:nvSpPr>
            <p:spPr>
              <a:xfrm>
                <a:off x="2643641" y="3424583"/>
                <a:ext cx="4307" cy="41035"/>
              </a:xfrm>
              <a:custGeom>
                <a:rect b="b" l="l" r="r" t="t"/>
                <a:pathLst>
                  <a:path extrusionOk="0" h="1172" w="123">
                    <a:moveTo>
                      <a:pt x="0" y="1"/>
                    </a:moveTo>
                    <a:lnTo>
                      <a:pt x="0" y="4"/>
                    </a:lnTo>
                    <a:cubicBezTo>
                      <a:pt x="43" y="395"/>
                      <a:pt x="83" y="785"/>
                      <a:pt x="122" y="1172"/>
                    </a:cubicBezTo>
                    <a:lnTo>
                      <a:pt x="122" y="1172"/>
                    </a:lnTo>
                    <a:cubicBezTo>
                      <a:pt x="83" y="785"/>
                      <a:pt x="43" y="395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44"/>
              <p:cNvSpPr/>
              <p:nvPr/>
            </p:nvSpPr>
            <p:spPr>
              <a:xfrm>
                <a:off x="2643641" y="3130125"/>
                <a:ext cx="72406" cy="421936"/>
              </a:xfrm>
              <a:custGeom>
                <a:rect b="b" l="l" r="r" t="t"/>
                <a:pathLst>
                  <a:path extrusionOk="0" h="12051" w="2068">
                    <a:moveTo>
                      <a:pt x="1213" y="1"/>
                    </a:moveTo>
                    <a:cubicBezTo>
                      <a:pt x="858" y="2682"/>
                      <a:pt x="438" y="5672"/>
                      <a:pt x="0" y="8411"/>
                    </a:cubicBezTo>
                    <a:cubicBezTo>
                      <a:pt x="43" y="8806"/>
                      <a:pt x="83" y="9197"/>
                      <a:pt x="123" y="9584"/>
                    </a:cubicBezTo>
                    <a:cubicBezTo>
                      <a:pt x="209" y="10428"/>
                      <a:pt x="284" y="11254"/>
                      <a:pt x="355" y="12051"/>
                    </a:cubicBezTo>
                    <a:cubicBezTo>
                      <a:pt x="941" y="9789"/>
                      <a:pt x="2068" y="4732"/>
                      <a:pt x="1738" y="403"/>
                    </a:cubicBezTo>
                    <a:lnTo>
                      <a:pt x="12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44"/>
              <p:cNvSpPr/>
              <p:nvPr/>
            </p:nvSpPr>
            <p:spPr>
              <a:xfrm>
                <a:off x="2162670" y="2842496"/>
                <a:ext cx="559430" cy="1494228"/>
              </a:xfrm>
              <a:custGeom>
                <a:rect b="b" l="l" r="r" t="t"/>
                <a:pathLst>
                  <a:path extrusionOk="0" h="42677" w="15978">
                    <a:moveTo>
                      <a:pt x="9208" y="0"/>
                    </a:moveTo>
                    <a:cubicBezTo>
                      <a:pt x="6770" y="5072"/>
                      <a:pt x="9380" y="16658"/>
                      <a:pt x="6332" y="24432"/>
                    </a:cubicBezTo>
                    <a:cubicBezTo>
                      <a:pt x="4904" y="28075"/>
                      <a:pt x="1" y="41507"/>
                      <a:pt x="1" y="41507"/>
                    </a:cubicBezTo>
                    <a:lnTo>
                      <a:pt x="2862" y="42677"/>
                    </a:lnTo>
                    <a:cubicBezTo>
                      <a:pt x="2862" y="42677"/>
                      <a:pt x="10449" y="30879"/>
                      <a:pt x="12319" y="23962"/>
                    </a:cubicBezTo>
                    <a:cubicBezTo>
                      <a:pt x="13891" y="18140"/>
                      <a:pt x="15977" y="0"/>
                      <a:pt x="159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44"/>
              <p:cNvSpPr/>
              <p:nvPr/>
            </p:nvSpPr>
            <p:spPr>
              <a:xfrm>
                <a:off x="2148980" y="4247137"/>
                <a:ext cx="153460" cy="99926"/>
              </a:xfrm>
              <a:custGeom>
                <a:rect b="b" l="l" r="r" t="t"/>
                <a:pathLst>
                  <a:path extrusionOk="0" h="2854" w="4383">
                    <a:moveTo>
                      <a:pt x="284" y="0"/>
                    </a:moveTo>
                    <a:lnTo>
                      <a:pt x="1" y="1403"/>
                    </a:lnTo>
                    <a:lnTo>
                      <a:pt x="3551" y="2853"/>
                    </a:lnTo>
                    <a:lnTo>
                      <a:pt x="4383" y="189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44"/>
              <p:cNvSpPr/>
              <p:nvPr/>
            </p:nvSpPr>
            <p:spPr>
              <a:xfrm>
                <a:off x="2625784" y="2083314"/>
                <a:ext cx="17506" cy="22863"/>
              </a:xfrm>
              <a:custGeom>
                <a:rect b="b" l="l" r="r" t="t"/>
                <a:pathLst>
                  <a:path extrusionOk="0" h="653" w="500">
                    <a:moveTo>
                      <a:pt x="207" y="0"/>
                    </a:moveTo>
                    <a:cubicBezTo>
                      <a:pt x="197" y="0"/>
                      <a:pt x="186" y="1"/>
                      <a:pt x="176" y="4"/>
                    </a:cubicBezTo>
                    <a:cubicBezTo>
                      <a:pt x="61" y="29"/>
                      <a:pt x="0" y="197"/>
                      <a:pt x="40" y="373"/>
                    </a:cubicBezTo>
                    <a:cubicBezTo>
                      <a:pt x="76" y="537"/>
                      <a:pt x="184" y="653"/>
                      <a:pt x="290" y="653"/>
                    </a:cubicBezTo>
                    <a:cubicBezTo>
                      <a:pt x="300" y="653"/>
                      <a:pt x="310" y="652"/>
                      <a:pt x="320" y="650"/>
                    </a:cubicBezTo>
                    <a:cubicBezTo>
                      <a:pt x="439" y="625"/>
                      <a:pt x="499" y="459"/>
                      <a:pt x="460" y="280"/>
                    </a:cubicBezTo>
                    <a:cubicBezTo>
                      <a:pt x="424" y="117"/>
                      <a:pt x="316" y="0"/>
                      <a:pt x="20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44"/>
              <p:cNvSpPr/>
              <p:nvPr/>
            </p:nvSpPr>
            <p:spPr>
              <a:xfrm>
                <a:off x="2696300" y="2067594"/>
                <a:ext cx="17611" cy="22898"/>
              </a:xfrm>
              <a:custGeom>
                <a:rect b="b" l="l" r="r" t="t"/>
                <a:pathLst>
                  <a:path extrusionOk="0" h="654" w="503">
                    <a:moveTo>
                      <a:pt x="210" y="1"/>
                    </a:moveTo>
                    <a:cubicBezTo>
                      <a:pt x="200" y="1"/>
                      <a:pt x="190" y="2"/>
                      <a:pt x="180" y="4"/>
                    </a:cubicBezTo>
                    <a:cubicBezTo>
                      <a:pt x="65" y="33"/>
                      <a:pt x="0" y="198"/>
                      <a:pt x="40" y="373"/>
                    </a:cubicBezTo>
                    <a:cubicBezTo>
                      <a:pt x="75" y="538"/>
                      <a:pt x="186" y="653"/>
                      <a:pt x="293" y="653"/>
                    </a:cubicBezTo>
                    <a:cubicBezTo>
                      <a:pt x="303" y="653"/>
                      <a:pt x="313" y="652"/>
                      <a:pt x="323" y="650"/>
                    </a:cubicBezTo>
                    <a:cubicBezTo>
                      <a:pt x="441" y="625"/>
                      <a:pt x="503" y="459"/>
                      <a:pt x="463" y="280"/>
                    </a:cubicBezTo>
                    <a:cubicBezTo>
                      <a:pt x="427" y="120"/>
                      <a:pt x="319" y="1"/>
                      <a:pt x="2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44"/>
              <p:cNvSpPr/>
              <p:nvPr/>
            </p:nvSpPr>
            <p:spPr>
              <a:xfrm>
                <a:off x="2700817" y="2060801"/>
                <a:ext cx="14110" cy="9138"/>
              </a:xfrm>
              <a:custGeom>
                <a:rect b="b" l="l" r="r" t="t"/>
                <a:pathLst>
                  <a:path extrusionOk="0" h="261" w="403">
                    <a:moveTo>
                      <a:pt x="402" y="0"/>
                    </a:moveTo>
                    <a:lnTo>
                      <a:pt x="1" y="219"/>
                    </a:lnTo>
                    <a:cubicBezTo>
                      <a:pt x="46" y="249"/>
                      <a:pt x="88" y="261"/>
                      <a:pt x="126" y="261"/>
                    </a:cubicBezTo>
                    <a:cubicBezTo>
                      <a:pt x="303" y="261"/>
                      <a:pt x="402" y="1"/>
                      <a:pt x="4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44"/>
              <p:cNvSpPr/>
              <p:nvPr/>
            </p:nvSpPr>
            <p:spPr>
              <a:xfrm>
                <a:off x="2678443" y="2096759"/>
                <a:ext cx="31196" cy="44116"/>
              </a:xfrm>
              <a:custGeom>
                <a:rect b="b" l="l" r="r" t="t"/>
                <a:pathLst>
                  <a:path extrusionOk="0" h="1260" w="891">
                    <a:moveTo>
                      <a:pt x="0" y="0"/>
                    </a:moveTo>
                    <a:lnTo>
                      <a:pt x="280" y="1260"/>
                    </a:lnTo>
                    <a:cubicBezTo>
                      <a:pt x="280" y="1260"/>
                      <a:pt x="283" y="1260"/>
                      <a:pt x="287" y="1260"/>
                    </a:cubicBezTo>
                    <a:cubicBezTo>
                      <a:pt x="343" y="1260"/>
                      <a:pt x="718" y="1250"/>
                      <a:pt x="890" y="998"/>
                    </a:cubicBezTo>
                    <a:cubicBezTo>
                      <a:pt x="474" y="70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ED89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44"/>
              <p:cNvSpPr/>
              <p:nvPr/>
            </p:nvSpPr>
            <p:spPr>
              <a:xfrm>
                <a:off x="2620147" y="2156876"/>
                <a:ext cx="50558" cy="16176"/>
              </a:xfrm>
              <a:custGeom>
                <a:rect b="b" l="l" r="r" t="t"/>
                <a:pathLst>
                  <a:path extrusionOk="0" h="462" w="1444">
                    <a:moveTo>
                      <a:pt x="59" y="0"/>
                    </a:moveTo>
                    <a:cubicBezTo>
                      <a:pt x="46" y="0"/>
                      <a:pt x="33" y="6"/>
                      <a:pt x="22" y="17"/>
                    </a:cubicBezTo>
                    <a:cubicBezTo>
                      <a:pt x="0" y="38"/>
                      <a:pt x="0" y="74"/>
                      <a:pt x="22" y="92"/>
                    </a:cubicBezTo>
                    <a:cubicBezTo>
                      <a:pt x="39" y="113"/>
                      <a:pt x="407" y="462"/>
                      <a:pt x="1022" y="462"/>
                    </a:cubicBezTo>
                    <a:cubicBezTo>
                      <a:pt x="1056" y="462"/>
                      <a:pt x="1091" y="461"/>
                      <a:pt x="1127" y="458"/>
                    </a:cubicBezTo>
                    <a:cubicBezTo>
                      <a:pt x="1213" y="451"/>
                      <a:pt x="1303" y="440"/>
                      <a:pt x="1397" y="419"/>
                    </a:cubicBezTo>
                    <a:cubicBezTo>
                      <a:pt x="1425" y="412"/>
                      <a:pt x="1443" y="383"/>
                      <a:pt x="1435" y="354"/>
                    </a:cubicBezTo>
                    <a:cubicBezTo>
                      <a:pt x="1430" y="331"/>
                      <a:pt x="1409" y="312"/>
                      <a:pt x="1386" y="312"/>
                    </a:cubicBezTo>
                    <a:cubicBezTo>
                      <a:pt x="1381" y="312"/>
                      <a:pt x="1376" y="313"/>
                      <a:pt x="1371" y="315"/>
                    </a:cubicBezTo>
                    <a:cubicBezTo>
                      <a:pt x="1249" y="341"/>
                      <a:pt x="1134" y="353"/>
                      <a:pt x="1028" y="353"/>
                    </a:cubicBezTo>
                    <a:cubicBezTo>
                      <a:pt x="448" y="353"/>
                      <a:pt x="100" y="19"/>
                      <a:pt x="97" y="17"/>
                    </a:cubicBezTo>
                    <a:cubicBezTo>
                      <a:pt x="86" y="6"/>
                      <a:pt x="73" y="0"/>
                      <a:pt x="5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44"/>
              <p:cNvSpPr/>
              <p:nvPr/>
            </p:nvSpPr>
            <p:spPr>
              <a:xfrm>
                <a:off x="2484893" y="2137129"/>
                <a:ext cx="74472" cy="66174"/>
              </a:xfrm>
              <a:custGeom>
                <a:rect b="b" l="l" r="r" t="t"/>
                <a:pathLst>
                  <a:path extrusionOk="0" h="1890" w="2127">
                    <a:moveTo>
                      <a:pt x="849" y="0"/>
                    </a:moveTo>
                    <a:cubicBezTo>
                      <a:pt x="800" y="0"/>
                      <a:pt x="751" y="6"/>
                      <a:pt x="701" y="17"/>
                    </a:cubicBezTo>
                    <a:cubicBezTo>
                      <a:pt x="163" y="143"/>
                      <a:pt x="1" y="742"/>
                      <a:pt x="295" y="1187"/>
                    </a:cubicBezTo>
                    <a:cubicBezTo>
                      <a:pt x="554" y="1575"/>
                      <a:pt x="966" y="1808"/>
                      <a:pt x="1344" y="1876"/>
                    </a:cubicBezTo>
                    <a:cubicBezTo>
                      <a:pt x="1393" y="1885"/>
                      <a:pt x="1441" y="1890"/>
                      <a:pt x="1485" y="1890"/>
                    </a:cubicBezTo>
                    <a:cubicBezTo>
                      <a:pt x="1948" y="1890"/>
                      <a:pt x="2126" y="1419"/>
                      <a:pt x="1943" y="954"/>
                    </a:cubicBezTo>
                    <a:cubicBezTo>
                      <a:pt x="1776" y="539"/>
                      <a:pt x="1340" y="0"/>
                      <a:pt x="849" y="0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44"/>
              <p:cNvSpPr/>
              <p:nvPr/>
            </p:nvSpPr>
            <p:spPr>
              <a:xfrm>
                <a:off x="2594623" y="2046096"/>
                <a:ext cx="44011" cy="22968"/>
              </a:xfrm>
              <a:custGeom>
                <a:rect b="b" l="l" r="r" t="t"/>
                <a:pathLst>
                  <a:path extrusionOk="0" h="656" w="1257">
                    <a:moveTo>
                      <a:pt x="1124" y="0"/>
                    </a:moveTo>
                    <a:cubicBezTo>
                      <a:pt x="990" y="0"/>
                      <a:pt x="359" y="38"/>
                      <a:pt x="37" y="485"/>
                    </a:cubicBezTo>
                    <a:cubicBezTo>
                      <a:pt x="0" y="532"/>
                      <a:pt x="11" y="600"/>
                      <a:pt x="58" y="636"/>
                    </a:cubicBezTo>
                    <a:cubicBezTo>
                      <a:pt x="69" y="639"/>
                      <a:pt x="80" y="647"/>
                      <a:pt x="90" y="650"/>
                    </a:cubicBezTo>
                    <a:cubicBezTo>
                      <a:pt x="101" y="654"/>
                      <a:pt x="112" y="656"/>
                      <a:pt x="123" y="656"/>
                    </a:cubicBezTo>
                    <a:cubicBezTo>
                      <a:pt x="155" y="656"/>
                      <a:pt x="187" y="641"/>
                      <a:pt x="209" y="611"/>
                    </a:cubicBezTo>
                    <a:cubicBezTo>
                      <a:pt x="494" y="215"/>
                      <a:pt x="1117" y="212"/>
                      <a:pt x="1144" y="212"/>
                    </a:cubicBezTo>
                    <a:cubicBezTo>
                      <a:pt x="1145" y="212"/>
                      <a:pt x="1145" y="212"/>
                      <a:pt x="1145" y="212"/>
                    </a:cubicBezTo>
                    <a:cubicBezTo>
                      <a:pt x="1148" y="212"/>
                      <a:pt x="1150" y="212"/>
                      <a:pt x="1153" y="212"/>
                    </a:cubicBezTo>
                    <a:cubicBezTo>
                      <a:pt x="1210" y="212"/>
                      <a:pt x="1253" y="163"/>
                      <a:pt x="1256" y="109"/>
                    </a:cubicBezTo>
                    <a:cubicBezTo>
                      <a:pt x="1256" y="47"/>
                      <a:pt x="1210" y="1"/>
                      <a:pt x="1149" y="1"/>
                    </a:cubicBezTo>
                    <a:cubicBezTo>
                      <a:pt x="1146" y="1"/>
                      <a:pt x="1138" y="0"/>
                      <a:pt x="11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44"/>
              <p:cNvSpPr/>
              <p:nvPr/>
            </p:nvSpPr>
            <p:spPr>
              <a:xfrm>
                <a:off x="2677183" y="2017490"/>
                <a:ext cx="39249" cy="11554"/>
              </a:xfrm>
              <a:custGeom>
                <a:rect b="b" l="l" r="r" t="t"/>
                <a:pathLst>
                  <a:path extrusionOk="0" h="330" w="1121">
                    <a:moveTo>
                      <a:pt x="537" y="0"/>
                    </a:moveTo>
                    <a:cubicBezTo>
                      <a:pt x="265" y="0"/>
                      <a:pt x="80" y="103"/>
                      <a:pt x="69" y="111"/>
                    </a:cubicBezTo>
                    <a:cubicBezTo>
                      <a:pt x="18" y="139"/>
                      <a:pt x="0" y="204"/>
                      <a:pt x="30" y="258"/>
                    </a:cubicBezTo>
                    <a:cubicBezTo>
                      <a:pt x="49" y="292"/>
                      <a:pt x="84" y="311"/>
                      <a:pt x="122" y="311"/>
                    </a:cubicBezTo>
                    <a:cubicBezTo>
                      <a:pt x="140" y="311"/>
                      <a:pt x="159" y="306"/>
                      <a:pt x="177" y="297"/>
                    </a:cubicBezTo>
                    <a:cubicBezTo>
                      <a:pt x="188" y="290"/>
                      <a:pt x="327" y="214"/>
                      <a:pt x="535" y="214"/>
                    </a:cubicBezTo>
                    <a:cubicBezTo>
                      <a:pt x="655" y="214"/>
                      <a:pt x="798" y="239"/>
                      <a:pt x="952" y="318"/>
                    </a:cubicBezTo>
                    <a:cubicBezTo>
                      <a:pt x="969" y="326"/>
                      <a:pt x="987" y="330"/>
                      <a:pt x="1006" y="330"/>
                    </a:cubicBezTo>
                    <a:cubicBezTo>
                      <a:pt x="1042" y="326"/>
                      <a:pt x="1077" y="305"/>
                      <a:pt x="1095" y="272"/>
                    </a:cubicBezTo>
                    <a:cubicBezTo>
                      <a:pt x="1120" y="218"/>
                      <a:pt x="1099" y="154"/>
                      <a:pt x="1049" y="125"/>
                    </a:cubicBezTo>
                    <a:cubicBezTo>
                      <a:pt x="861" y="31"/>
                      <a:pt x="686" y="0"/>
                      <a:pt x="5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44"/>
              <p:cNvSpPr/>
              <p:nvPr/>
            </p:nvSpPr>
            <p:spPr>
              <a:xfrm>
                <a:off x="2205911" y="4422306"/>
                <a:ext cx="41490" cy="20972"/>
              </a:xfrm>
              <a:custGeom>
                <a:rect b="b" l="l" r="r" t="t"/>
                <a:pathLst>
                  <a:path extrusionOk="0" h="599" w="1185">
                    <a:moveTo>
                      <a:pt x="191" y="108"/>
                    </a:moveTo>
                    <a:cubicBezTo>
                      <a:pt x="521" y="108"/>
                      <a:pt x="959" y="144"/>
                      <a:pt x="1045" y="269"/>
                    </a:cubicBezTo>
                    <a:cubicBezTo>
                      <a:pt x="1056" y="284"/>
                      <a:pt x="1067" y="309"/>
                      <a:pt x="1049" y="352"/>
                    </a:cubicBezTo>
                    <a:cubicBezTo>
                      <a:pt x="1017" y="428"/>
                      <a:pt x="969" y="474"/>
                      <a:pt x="905" y="489"/>
                    </a:cubicBezTo>
                    <a:cubicBezTo>
                      <a:pt x="891" y="492"/>
                      <a:pt x="876" y="493"/>
                      <a:pt x="860" y="493"/>
                    </a:cubicBezTo>
                    <a:cubicBezTo>
                      <a:pt x="702" y="493"/>
                      <a:pt x="461" y="352"/>
                      <a:pt x="191" y="108"/>
                    </a:cubicBezTo>
                    <a:close/>
                    <a:moveTo>
                      <a:pt x="213" y="1"/>
                    </a:moveTo>
                    <a:cubicBezTo>
                      <a:pt x="135" y="1"/>
                      <a:pt x="78" y="3"/>
                      <a:pt x="58" y="4"/>
                    </a:cubicBezTo>
                    <a:cubicBezTo>
                      <a:pt x="33" y="7"/>
                      <a:pt x="15" y="22"/>
                      <a:pt x="8" y="40"/>
                    </a:cubicBezTo>
                    <a:cubicBezTo>
                      <a:pt x="0" y="62"/>
                      <a:pt x="8" y="83"/>
                      <a:pt x="22" y="97"/>
                    </a:cubicBezTo>
                    <a:cubicBezTo>
                      <a:pt x="221" y="292"/>
                      <a:pt x="583" y="599"/>
                      <a:pt x="859" y="599"/>
                    </a:cubicBezTo>
                    <a:cubicBezTo>
                      <a:pt x="872" y="599"/>
                      <a:pt x="885" y="598"/>
                      <a:pt x="898" y="596"/>
                    </a:cubicBezTo>
                    <a:cubicBezTo>
                      <a:pt x="909" y="596"/>
                      <a:pt x="916" y="592"/>
                      <a:pt x="926" y="592"/>
                    </a:cubicBezTo>
                    <a:cubicBezTo>
                      <a:pt x="1027" y="571"/>
                      <a:pt x="1103" y="503"/>
                      <a:pt x="1149" y="391"/>
                    </a:cubicBezTo>
                    <a:cubicBezTo>
                      <a:pt x="1185" y="309"/>
                      <a:pt x="1160" y="244"/>
                      <a:pt x="1135" y="209"/>
                    </a:cubicBezTo>
                    <a:cubicBezTo>
                      <a:pt x="1004" y="25"/>
                      <a:pt x="483" y="1"/>
                      <a:pt x="2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44"/>
              <p:cNvSpPr/>
              <p:nvPr/>
            </p:nvSpPr>
            <p:spPr>
              <a:xfrm>
                <a:off x="2206051" y="4400633"/>
                <a:ext cx="35713" cy="25594"/>
              </a:xfrm>
              <a:custGeom>
                <a:rect b="b" l="l" r="r" t="t"/>
                <a:pathLst>
                  <a:path extrusionOk="0" h="731" w="1020">
                    <a:moveTo>
                      <a:pt x="742" y="108"/>
                    </a:moveTo>
                    <a:cubicBezTo>
                      <a:pt x="781" y="108"/>
                      <a:pt x="814" y="122"/>
                      <a:pt x="847" y="146"/>
                    </a:cubicBezTo>
                    <a:cubicBezTo>
                      <a:pt x="905" y="189"/>
                      <a:pt x="901" y="221"/>
                      <a:pt x="890" y="246"/>
                    </a:cubicBezTo>
                    <a:cubicBezTo>
                      <a:pt x="841" y="397"/>
                      <a:pt x="431" y="580"/>
                      <a:pt x="158" y="619"/>
                    </a:cubicBezTo>
                    <a:cubicBezTo>
                      <a:pt x="281" y="436"/>
                      <a:pt x="510" y="149"/>
                      <a:pt x="704" y="113"/>
                    </a:cubicBezTo>
                    <a:cubicBezTo>
                      <a:pt x="707" y="109"/>
                      <a:pt x="715" y="109"/>
                      <a:pt x="718" y="109"/>
                    </a:cubicBezTo>
                    <a:cubicBezTo>
                      <a:pt x="726" y="108"/>
                      <a:pt x="734" y="108"/>
                      <a:pt x="742" y="108"/>
                    </a:cubicBezTo>
                    <a:close/>
                    <a:moveTo>
                      <a:pt x="737" y="1"/>
                    </a:moveTo>
                    <a:cubicBezTo>
                      <a:pt x="719" y="1"/>
                      <a:pt x="701" y="2"/>
                      <a:pt x="682" y="5"/>
                    </a:cubicBezTo>
                    <a:cubicBezTo>
                      <a:pt x="359" y="66"/>
                      <a:pt x="22" y="626"/>
                      <a:pt x="8" y="651"/>
                    </a:cubicBezTo>
                    <a:cubicBezTo>
                      <a:pt x="1" y="666"/>
                      <a:pt x="1" y="687"/>
                      <a:pt x="8" y="706"/>
                    </a:cubicBezTo>
                    <a:cubicBezTo>
                      <a:pt x="18" y="720"/>
                      <a:pt x="36" y="730"/>
                      <a:pt x="54" y="730"/>
                    </a:cubicBezTo>
                    <a:cubicBezTo>
                      <a:pt x="79" y="730"/>
                      <a:pt x="108" y="730"/>
                      <a:pt x="137" y="727"/>
                    </a:cubicBezTo>
                    <a:cubicBezTo>
                      <a:pt x="417" y="694"/>
                      <a:pt x="915" y="505"/>
                      <a:pt x="995" y="282"/>
                    </a:cubicBezTo>
                    <a:cubicBezTo>
                      <a:pt x="1008" y="235"/>
                      <a:pt x="1020" y="142"/>
                      <a:pt x="915" y="59"/>
                    </a:cubicBezTo>
                    <a:cubicBezTo>
                      <a:pt x="862" y="20"/>
                      <a:pt x="802" y="1"/>
                      <a:pt x="7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44"/>
              <p:cNvSpPr/>
              <p:nvPr/>
            </p:nvSpPr>
            <p:spPr>
              <a:xfrm>
                <a:off x="2753336" y="4612390"/>
                <a:ext cx="49683" cy="20202"/>
              </a:xfrm>
              <a:custGeom>
                <a:rect b="b" l="l" r="r" t="t"/>
                <a:pathLst>
                  <a:path extrusionOk="0" h="577" w="1419">
                    <a:moveTo>
                      <a:pt x="1163" y="106"/>
                    </a:moveTo>
                    <a:cubicBezTo>
                      <a:pt x="1206" y="106"/>
                      <a:pt x="1239" y="113"/>
                      <a:pt x="1264" y="128"/>
                    </a:cubicBezTo>
                    <a:cubicBezTo>
                      <a:pt x="1286" y="138"/>
                      <a:pt x="1297" y="156"/>
                      <a:pt x="1300" y="185"/>
                    </a:cubicBezTo>
                    <a:cubicBezTo>
                      <a:pt x="1307" y="257"/>
                      <a:pt x="1286" y="315"/>
                      <a:pt x="1239" y="358"/>
                    </a:cubicBezTo>
                    <a:cubicBezTo>
                      <a:pt x="1157" y="431"/>
                      <a:pt x="990" y="467"/>
                      <a:pt x="761" y="467"/>
                    </a:cubicBezTo>
                    <a:cubicBezTo>
                      <a:pt x="608" y="467"/>
                      <a:pt x="428" y="451"/>
                      <a:pt x="227" y="418"/>
                    </a:cubicBezTo>
                    <a:cubicBezTo>
                      <a:pt x="539" y="267"/>
                      <a:pt x="952" y="106"/>
                      <a:pt x="1163" y="106"/>
                    </a:cubicBezTo>
                    <a:close/>
                    <a:moveTo>
                      <a:pt x="1170" y="0"/>
                    </a:moveTo>
                    <a:cubicBezTo>
                      <a:pt x="804" y="0"/>
                      <a:pt x="123" y="350"/>
                      <a:pt x="33" y="393"/>
                    </a:cubicBezTo>
                    <a:cubicBezTo>
                      <a:pt x="15" y="404"/>
                      <a:pt x="0" y="426"/>
                      <a:pt x="5" y="451"/>
                    </a:cubicBezTo>
                    <a:cubicBezTo>
                      <a:pt x="8" y="472"/>
                      <a:pt x="26" y="490"/>
                      <a:pt x="48" y="494"/>
                    </a:cubicBezTo>
                    <a:cubicBezTo>
                      <a:pt x="242" y="533"/>
                      <a:pt x="510" y="576"/>
                      <a:pt x="762" y="576"/>
                    </a:cubicBezTo>
                    <a:cubicBezTo>
                      <a:pt x="988" y="576"/>
                      <a:pt x="1193" y="540"/>
                      <a:pt x="1311" y="436"/>
                    </a:cubicBezTo>
                    <a:cubicBezTo>
                      <a:pt x="1386" y="368"/>
                      <a:pt x="1418" y="282"/>
                      <a:pt x="1408" y="174"/>
                    </a:cubicBezTo>
                    <a:cubicBezTo>
                      <a:pt x="1400" y="110"/>
                      <a:pt x="1372" y="63"/>
                      <a:pt x="1318" y="30"/>
                    </a:cubicBezTo>
                    <a:cubicBezTo>
                      <a:pt x="1279" y="9"/>
                      <a:pt x="1229" y="0"/>
                      <a:pt x="1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44"/>
              <p:cNvSpPr/>
              <p:nvPr/>
            </p:nvSpPr>
            <p:spPr>
              <a:xfrm>
                <a:off x="2753476" y="4593763"/>
                <a:ext cx="30811" cy="36063"/>
              </a:xfrm>
              <a:custGeom>
                <a:rect b="b" l="l" r="r" t="t"/>
                <a:pathLst>
                  <a:path extrusionOk="0" h="1030" w="880">
                    <a:moveTo>
                      <a:pt x="629" y="110"/>
                    </a:moveTo>
                    <a:cubicBezTo>
                      <a:pt x="725" y="121"/>
                      <a:pt x="733" y="161"/>
                      <a:pt x="733" y="171"/>
                    </a:cubicBezTo>
                    <a:cubicBezTo>
                      <a:pt x="758" y="325"/>
                      <a:pt x="395" y="710"/>
                      <a:pt x="119" y="878"/>
                    </a:cubicBezTo>
                    <a:cubicBezTo>
                      <a:pt x="147" y="699"/>
                      <a:pt x="223" y="337"/>
                      <a:pt x="410" y="179"/>
                    </a:cubicBezTo>
                    <a:cubicBezTo>
                      <a:pt x="467" y="132"/>
                      <a:pt x="528" y="110"/>
                      <a:pt x="596" y="110"/>
                    </a:cubicBezTo>
                    <a:close/>
                    <a:moveTo>
                      <a:pt x="599" y="0"/>
                    </a:moveTo>
                    <a:cubicBezTo>
                      <a:pt x="503" y="0"/>
                      <a:pt x="416" y="33"/>
                      <a:pt x="341" y="96"/>
                    </a:cubicBezTo>
                    <a:cubicBezTo>
                      <a:pt x="54" y="333"/>
                      <a:pt x="4" y="943"/>
                      <a:pt x="1" y="968"/>
                    </a:cubicBezTo>
                    <a:cubicBezTo>
                      <a:pt x="1" y="990"/>
                      <a:pt x="8" y="1008"/>
                      <a:pt x="26" y="1019"/>
                    </a:cubicBezTo>
                    <a:cubicBezTo>
                      <a:pt x="33" y="1026"/>
                      <a:pt x="44" y="1029"/>
                      <a:pt x="54" y="1029"/>
                    </a:cubicBezTo>
                    <a:cubicBezTo>
                      <a:pt x="61" y="1029"/>
                      <a:pt x="69" y="1026"/>
                      <a:pt x="76" y="1022"/>
                    </a:cubicBezTo>
                    <a:cubicBezTo>
                      <a:pt x="349" y="900"/>
                      <a:pt x="879" y="412"/>
                      <a:pt x="841" y="157"/>
                    </a:cubicBezTo>
                    <a:cubicBezTo>
                      <a:pt x="829" y="96"/>
                      <a:pt x="786" y="20"/>
                      <a:pt x="639" y="2"/>
                    </a:cubicBezTo>
                    <a:cubicBezTo>
                      <a:pt x="625" y="1"/>
                      <a:pt x="612" y="0"/>
                      <a:pt x="5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44"/>
              <p:cNvSpPr/>
              <p:nvPr/>
            </p:nvSpPr>
            <p:spPr>
              <a:xfrm>
                <a:off x="2630301" y="2076522"/>
                <a:ext cx="14005" cy="9138"/>
              </a:xfrm>
              <a:custGeom>
                <a:rect b="b" l="l" r="r" t="t"/>
                <a:pathLst>
                  <a:path extrusionOk="0" h="261" w="400">
                    <a:moveTo>
                      <a:pt x="399" y="0"/>
                    </a:moveTo>
                    <a:lnTo>
                      <a:pt x="1" y="219"/>
                    </a:lnTo>
                    <a:cubicBezTo>
                      <a:pt x="46" y="248"/>
                      <a:pt x="87" y="260"/>
                      <a:pt x="125" y="260"/>
                    </a:cubicBezTo>
                    <a:cubicBezTo>
                      <a:pt x="302" y="260"/>
                      <a:pt x="399" y="0"/>
                      <a:pt x="3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44"/>
              <p:cNvSpPr/>
              <p:nvPr/>
            </p:nvSpPr>
            <p:spPr>
              <a:xfrm>
                <a:off x="2470853" y="2821103"/>
                <a:ext cx="346484" cy="35853"/>
              </a:xfrm>
              <a:custGeom>
                <a:rect b="b" l="l" r="r" t="t"/>
                <a:pathLst>
                  <a:path extrusionOk="0" h="1024" w="9896">
                    <a:moveTo>
                      <a:pt x="416" y="1"/>
                    </a:moveTo>
                    <a:cubicBezTo>
                      <a:pt x="348" y="1"/>
                      <a:pt x="287" y="30"/>
                      <a:pt x="265" y="73"/>
                    </a:cubicBezTo>
                    <a:lnTo>
                      <a:pt x="32" y="895"/>
                    </a:lnTo>
                    <a:cubicBezTo>
                      <a:pt x="0" y="959"/>
                      <a:pt x="75" y="1024"/>
                      <a:pt x="183" y="1024"/>
                    </a:cubicBezTo>
                    <a:lnTo>
                      <a:pt x="9652" y="1024"/>
                    </a:lnTo>
                    <a:cubicBezTo>
                      <a:pt x="9734" y="1024"/>
                      <a:pt x="9802" y="984"/>
                      <a:pt x="9806" y="931"/>
                    </a:cubicBezTo>
                    <a:lnTo>
                      <a:pt x="9889" y="108"/>
                    </a:lnTo>
                    <a:cubicBezTo>
                      <a:pt x="9895" y="51"/>
                      <a:pt x="9824" y="1"/>
                      <a:pt x="97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44"/>
              <p:cNvSpPr/>
              <p:nvPr/>
            </p:nvSpPr>
            <p:spPr>
              <a:xfrm>
                <a:off x="2513323" y="2818617"/>
                <a:ext cx="19397" cy="41490"/>
              </a:xfrm>
              <a:custGeom>
                <a:rect b="b" l="l" r="r" t="t"/>
                <a:pathLst>
                  <a:path extrusionOk="0" h="1185" w="554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cubicBezTo>
                      <a:pt x="0" y="1160"/>
                      <a:pt x="36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cubicBezTo>
                      <a:pt x="553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44"/>
              <p:cNvSpPr/>
              <p:nvPr/>
            </p:nvSpPr>
            <p:spPr>
              <a:xfrm>
                <a:off x="2513323" y="2818617"/>
                <a:ext cx="19257" cy="41490"/>
              </a:xfrm>
              <a:custGeom>
                <a:rect b="b" l="l" r="r" t="t"/>
                <a:pathLst>
                  <a:path extrusionOk="0" h="1185" w="55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lnTo>
                      <a:pt x="3" y="1131"/>
                    </a:lnTo>
                    <a:cubicBezTo>
                      <a:pt x="0" y="1160"/>
                      <a:pt x="40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lnTo>
                      <a:pt x="550" y="54"/>
                    </a:lnTo>
                    <a:cubicBezTo>
                      <a:pt x="550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44"/>
              <p:cNvSpPr/>
              <p:nvPr/>
            </p:nvSpPr>
            <p:spPr>
              <a:xfrm>
                <a:off x="2772348" y="2818617"/>
                <a:ext cx="19467" cy="41490"/>
              </a:xfrm>
              <a:custGeom>
                <a:rect b="b" l="l" r="r" t="t"/>
                <a:pathLst>
                  <a:path extrusionOk="0" h="1185" w="556">
                    <a:moveTo>
                      <a:pt x="219" y="0"/>
                    </a:moveTo>
                    <a:cubicBezTo>
                      <a:pt x="168" y="0"/>
                      <a:pt x="125" y="25"/>
                      <a:pt x="122" y="58"/>
                    </a:cubicBezTo>
                    <a:lnTo>
                      <a:pt x="3" y="1127"/>
                    </a:lnTo>
                    <a:cubicBezTo>
                      <a:pt x="0" y="1160"/>
                      <a:pt x="39" y="1185"/>
                      <a:pt x="90" y="1185"/>
                    </a:cubicBezTo>
                    <a:lnTo>
                      <a:pt x="337" y="1185"/>
                    </a:lnTo>
                    <a:cubicBezTo>
                      <a:pt x="388" y="1185"/>
                      <a:pt x="431" y="1160"/>
                      <a:pt x="434" y="1127"/>
                    </a:cubicBezTo>
                    <a:lnTo>
                      <a:pt x="552" y="58"/>
                    </a:lnTo>
                    <a:cubicBezTo>
                      <a:pt x="556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44"/>
              <p:cNvSpPr/>
              <p:nvPr/>
            </p:nvSpPr>
            <p:spPr>
              <a:xfrm>
                <a:off x="2643396" y="2818617"/>
                <a:ext cx="19362" cy="41490"/>
              </a:xfrm>
              <a:custGeom>
                <a:rect b="b" l="l" r="r" t="t"/>
                <a:pathLst>
                  <a:path extrusionOk="0" h="1185" w="553">
                    <a:moveTo>
                      <a:pt x="216" y="0"/>
                    </a:moveTo>
                    <a:cubicBezTo>
                      <a:pt x="165" y="0"/>
                      <a:pt x="122" y="25"/>
                      <a:pt x="118" y="58"/>
                    </a:cubicBezTo>
                    <a:lnTo>
                      <a:pt x="4" y="1127"/>
                    </a:lnTo>
                    <a:cubicBezTo>
                      <a:pt x="0" y="1160"/>
                      <a:pt x="36" y="1185"/>
                      <a:pt x="87" y="1185"/>
                    </a:cubicBezTo>
                    <a:lnTo>
                      <a:pt x="337" y="1185"/>
                    </a:lnTo>
                    <a:cubicBezTo>
                      <a:pt x="384" y="1185"/>
                      <a:pt x="431" y="1160"/>
                      <a:pt x="435" y="1127"/>
                    </a:cubicBezTo>
                    <a:lnTo>
                      <a:pt x="549" y="58"/>
                    </a:lnTo>
                    <a:cubicBezTo>
                      <a:pt x="553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44"/>
              <p:cNvSpPr/>
              <p:nvPr/>
            </p:nvSpPr>
            <p:spPr>
              <a:xfrm>
                <a:off x="2475381" y="2091484"/>
                <a:ext cx="1013577" cy="907769"/>
              </a:xfrm>
              <a:custGeom>
                <a:rect b="b" l="l" r="r" t="t"/>
                <a:pathLst>
                  <a:path extrusionOk="0" h="25927" w="28949">
                    <a:moveTo>
                      <a:pt x="27853" y="1"/>
                    </a:moveTo>
                    <a:lnTo>
                      <a:pt x="8130" y="5173"/>
                    </a:lnTo>
                    <a:lnTo>
                      <a:pt x="9221" y="6009"/>
                    </a:lnTo>
                    <a:lnTo>
                      <a:pt x="28948" y="837"/>
                    </a:lnTo>
                    <a:lnTo>
                      <a:pt x="27853" y="1"/>
                    </a:lnTo>
                    <a:close/>
                    <a:moveTo>
                      <a:pt x="12606" y="8594"/>
                    </a:moveTo>
                    <a:lnTo>
                      <a:pt x="10908" y="10815"/>
                    </a:lnTo>
                    <a:lnTo>
                      <a:pt x="3163" y="20948"/>
                    </a:lnTo>
                    <a:lnTo>
                      <a:pt x="1" y="25090"/>
                    </a:lnTo>
                    <a:lnTo>
                      <a:pt x="1091" y="25927"/>
                    </a:lnTo>
                    <a:lnTo>
                      <a:pt x="13697" y="9430"/>
                    </a:lnTo>
                    <a:lnTo>
                      <a:pt x="12606" y="859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44"/>
              <p:cNvSpPr/>
              <p:nvPr/>
            </p:nvSpPr>
            <p:spPr>
              <a:xfrm>
                <a:off x="2509787" y="2116997"/>
                <a:ext cx="982031" cy="1171798"/>
              </a:xfrm>
              <a:custGeom>
                <a:rect b="b" l="l" r="r" t="t"/>
                <a:pathLst>
                  <a:path extrusionOk="0" h="33468" w="28048">
                    <a:moveTo>
                      <a:pt x="27857" y="0"/>
                    </a:moveTo>
                    <a:lnTo>
                      <a:pt x="8130" y="5172"/>
                    </a:lnTo>
                    <a:lnTo>
                      <a:pt x="12606" y="8593"/>
                    </a:lnTo>
                    <a:lnTo>
                      <a:pt x="0" y="25090"/>
                    </a:lnTo>
                    <a:lnTo>
                      <a:pt x="10962" y="33467"/>
                    </a:lnTo>
                    <a:lnTo>
                      <a:pt x="23572" y="16971"/>
                    </a:lnTo>
                    <a:lnTo>
                      <a:pt x="28048" y="20390"/>
                    </a:lnTo>
                    <a:lnTo>
                      <a:pt x="28048" y="20390"/>
                    </a:lnTo>
                    <a:lnTo>
                      <a:pt x="278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44"/>
              <p:cNvSpPr/>
              <p:nvPr/>
            </p:nvSpPr>
            <p:spPr>
              <a:xfrm>
                <a:off x="3247996" y="2515617"/>
                <a:ext cx="9663" cy="52449"/>
              </a:xfrm>
              <a:custGeom>
                <a:rect b="b" l="l" r="r" t="t"/>
                <a:pathLst>
                  <a:path extrusionOk="0" h="1498" w="276">
                    <a:moveTo>
                      <a:pt x="0" y="0"/>
                    </a:moveTo>
                    <a:lnTo>
                      <a:pt x="14" y="1497"/>
                    </a:lnTo>
                    <a:lnTo>
                      <a:pt x="276" y="149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44"/>
              <p:cNvSpPr/>
              <p:nvPr/>
            </p:nvSpPr>
            <p:spPr>
              <a:xfrm>
                <a:off x="3246315" y="2340798"/>
                <a:ext cx="10364" cy="125065"/>
              </a:xfrm>
              <a:custGeom>
                <a:rect b="b" l="l" r="r" t="t"/>
                <a:pathLst>
                  <a:path extrusionOk="0" h="3572" w="296">
                    <a:moveTo>
                      <a:pt x="264" y="0"/>
                    </a:moveTo>
                    <a:lnTo>
                      <a:pt x="1" y="4"/>
                    </a:lnTo>
                    <a:lnTo>
                      <a:pt x="34" y="3572"/>
                    </a:lnTo>
                    <a:lnTo>
                      <a:pt x="295" y="3572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44"/>
              <p:cNvSpPr/>
              <p:nvPr/>
            </p:nvSpPr>
            <p:spPr>
              <a:xfrm>
                <a:off x="3105459" y="2917633"/>
                <a:ext cx="72581" cy="85501"/>
              </a:xfrm>
              <a:custGeom>
                <a:rect b="b" l="l" r="r" t="t"/>
                <a:pathLst>
                  <a:path extrusionOk="0" h="2442" w="2073">
                    <a:moveTo>
                      <a:pt x="1375" y="0"/>
                    </a:moveTo>
                    <a:lnTo>
                      <a:pt x="1" y="1486"/>
                    </a:lnTo>
                    <a:lnTo>
                      <a:pt x="539" y="2441"/>
                    </a:lnTo>
                    <a:lnTo>
                      <a:pt x="2072" y="719"/>
                    </a:lnTo>
                    <a:lnTo>
                      <a:pt x="1375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44"/>
              <p:cNvSpPr/>
              <p:nvPr/>
            </p:nvSpPr>
            <p:spPr>
              <a:xfrm>
                <a:off x="2592592" y="2194375"/>
                <a:ext cx="843906" cy="1008185"/>
              </a:xfrm>
              <a:custGeom>
                <a:rect b="b" l="l" r="r" t="t"/>
                <a:pathLst>
                  <a:path extrusionOk="0" h="28795" w="24103">
                    <a:moveTo>
                      <a:pt x="23213" y="181"/>
                    </a:moveTo>
                    <a:cubicBezTo>
                      <a:pt x="23342" y="181"/>
                      <a:pt x="23468" y="224"/>
                      <a:pt x="23572" y="302"/>
                    </a:cubicBezTo>
                    <a:cubicBezTo>
                      <a:pt x="23715" y="413"/>
                      <a:pt x="23801" y="582"/>
                      <a:pt x="23801" y="766"/>
                    </a:cubicBezTo>
                    <a:lnTo>
                      <a:pt x="23920" y="13475"/>
                    </a:lnTo>
                    <a:cubicBezTo>
                      <a:pt x="23924" y="13705"/>
                      <a:pt x="23801" y="13906"/>
                      <a:pt x="23594" y="14007"/>
                    </a:cubicBezTo>
                    <a:cubicBezTo>
                      <a:pt x="23508" y="14050"/>
                      <a:pt x="23418" y="14071"/>
                      <a:pt x="23328" y="14071"/>
                    </a:cubicBezTo>
                    <a:cubicBezTo>
                      <a:pt x="23203" y="14071"/>
                      <a:pt x="23080" y="14032"/>
                      <a:pt x="22973" y="13949"/>
                    </a:cubicBezTo>
                    <a:lnTo>
                      <a:pt x="21497" y="12822"/>
                    </a:lnTo>
                    <a:cubicBezTo>
                      <a:pt x="21357" y="12715"/>
                      <a:pt x="21192" y="12664"/>
                      <a:pt x="21031" y="12664"/>
                    </a:cubicBezTo>
                    <a:cubicBezTo>
                      <a:pt x="20798" y="12664"/>
                      <a:pt x="20568" y="12768"/>
                      <a:pt x="20417" y="12965"/>
                    </a:cubicBezTo>
                    <a:lnTo>
                      <a:pt x="8637" y="28382"/>
                    </a:lnTo>
                    <a:cubicBezTo>
                      <a:pt x="8519" y="28532"/>
                      <a:pt x="8343" y="28612"/>
                      <a:pt x="8166" y="28612"/>
                    </a:cubicBezTo>
                    <a:cubicBezTo>
                      <a:pt x="8041" y="28612"/>
                      <a:pt x="7916" y="28572"/>
                      <a:pt x="7808" y="28493"/>
                    </a:cubicBezTo>
                    <a:lnTo>
                      <a:pt x="511" y="22915"/>
                    </a:lnTo>
                    <a:cubicBezTo>
                      <a:pt x="252" y="22718"/>
                      <a:pt x="202" y="22348"/>
                      <a:pt x="400" y="22090"/>
                    </a:cubicBezTo>
                    <a:lnTo>
                      <a:pt x="12183" y="6673"/>
                    </a:lnTo>
                    <a:cubicBezTo>
                      <a:pt x="12438" y="6336"/>
                      <a:pt x="12374" y="5852"/>
                      <a:pt x="12036" y="5593"/>
                    </a:cubicBezTo>
                    <a:lnTo>
                      <a:pt x="10561" y="4462"/>
                    </a:lnTo>
                    <a:cubicBezTo>
                      <a:pt x="10378" y="4323"/>
                      <a:pt x="10295" y="4107"/>
                      <a:pt x="10341" y="3881"/>
                    </a:cubicBezTo>
                    <a:cubicBezTo>
                      <a:pt x="10384" y="3655"/>
                      <a:pt x="10546" y="3483"/>
                      <a:pt x="10769" y="3425"/>
                    </a:cubicBezTo>
                    <a:lnTo>
                      <a:pt x="23062" y="202"/>
                    </a:lnTo>
                    <a:cubicBezTo>
                      <a:pt x="23112" y="188"/>
                      <a:pt x="23163" y="181"/>
                      <a:pt x="23213" y="181"/>
                    </a:cubicBezTo>
                    <a:close/>
                    <a:moveTo>
                      <a:pt x="23213" y="1"/>
                    </a:moveTo>
                    <a:cubicBezTo>
                      <a:pt x="23148" y="1"/>
                      <a:pt x="23084" y="9"/>
                      <a:pt x="23016" y="26"/>
                    </a:cubicBezTo>
                    <a:lnTo>
                      <a:pt x="10722" y="3249"/>
                    </a:lnTo>
                    <a:cubicBezTo>
                      <a:pt x="10435" y="3325"/>
                      <a:pt x="10220" y="3554"/>
                      <a:pt x="10162" y="3845"/>
                    </a:cubicBezTo>
                    <a:cubicBezTo>
                      <a:pt x="10105" y="4136"/>
                      <a:pt x="10217" y="4427"/>
                      <a:pt x="10449" y="4606"/>
                    </a:cubicBezTo>
                    <a:lnTo>
                      <a:pt x="11928" y="5737"/>
                    </a:lnTo>
                    <a:cubicBezTo>
                      <a:pt x="12187" y="5934"/>
                      <a:pt x="12237" y="6304"/>
                      <a:pt x="12039" y="6562"/>
                    </a:cubicBezTo>
                    <a:lnTo>
                      <a:pt x="256" y="21979"/>
                    </a:lnTo>
                    <a:cubicBezTo>
                      <a:pt x="1" y="22315"/>
                      <a:pt x="65" y="22800"/>
                      <a:pt x="403" y="23059"/>
                    </a:cubicBezTo>
                    <a:lnTo>
                      <a:pt x="7700" y="28637"/>
                    </a:lnTo>
                    <a:cubicBezTo>
                      <a:pt x="7836" y="28741"/>
                      <a:pt x="8002" y="28794"/>
                      <a:pt x="8166" y="28794"/>
                    </a:cubicBezTo>
                    <a:cubicBezTo>
                      <a:pt x="8396" y="28794"/>
                      <a:pt x="8626" y="28690"/>
                      <a:pt x="8780" y="28489"/>
                    </a:cubicBezTo>
                    <a:lnTo>
                      <a:pt x="20561" y="13073"/>
                    </a:lnTo>
                    <a:cubicBezTo>
                      <a:pt x="20675" y="12922"/>
                      <a:pt x="20851" y="12844"/>
                      <a:pt x="21031" y="12844"/>
                    </a:cubicBezTo>
                    <a:cubicBezTo>
                      <a:pt x="21152" y="12844"/>
                      <a:pt x="21278" y="12883"/>
                      <a:pt x="21386" y="12965"/>
                    </a:cubicBezTo>
                    <a:lnTo>
                      <a:pt x="22865" y="14093"/>
                    </a:lnTo>
                    <a:cubicBezTo>
                      <a:pt x="23001" y="14196"/>
                      <a:pt x="23166" y="14251"/>
                      <a:pt x="23332" y="14251"/>
                    </a:cubicBezTo>
                    <a:cubicBezTo>
                      <a:pt x="23446" y="14251"/>
                      <a:pt x="23564" y="14226"/>
                      <a:pt x="23676" y="14171"/>
                    </a:cubicBezTo>
                    <a:cubicBezTo>
                      <a:pt x="23942" y="14039"/>
                      <a:pt x="24103" y="13770"/>
                      <a:pt x="24103" y="13475"/>
                    </a:cubicBezTo>
                    <a:lnTo>
                      <a:pt x="23985" y="766"/>
                    </a:lnTo>
                    <a:cubicBezTo>
                      <a:pt x="23981" y="525"/>
                      <a:pt x="23870" y="306"/>
                      <a:pt x="23680" y="159"/>
                    </a:cubicBezTo>
                    <a:cubicBezTo>
                      <a:pt x="23543" y="55"/>
                      <a:pt x="23382" y="1"/>
                      <a:pt x="232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44"/>
              <p:cNvSpPr/>
              <p:nvPr/>
            </p:nvSpPr>
            <p:spPr>
              <a:xfrm>
                <a:off x="2614090" y="2645304"/>
                <a:ext cx="70060" cy="105878"/>
              </a:xfrm>
              <a:custGeom>
                <a:rect b="b" l="l" r="r" t="t"/>
                <a:pathLst>
                  <a:path extrusionOk="0" h="3024" w="2001">
                    <a:moveTo>
                      <a:pt x="1343" y="0"/>
                    </a:moveTo>
                    <a:lnTo>
                      <a:pt x="1" y="2046"/>
                    </a:lnTo>
                    <a:lnTo>
                      <a:pt x="76" y="2980"/>
                    </a:lnTo>
                    <a:cubicBezTo>
                      <a:pt x="178" y="3010"/>
                      <a:pt x="283" y="3023"/>
                      <a:pt x="386" y="3023"/>
                    </a:cubicBezTo>
                    <a:cubicBezTo>
                      <a:pt x="1199" y="3023"/>
                      <a:pt x="2000" y="2208"/>
                      <a:pt x="2000" y="2208"/>
                    </a:cubicBezTo>
                    <a:lnTo>
                      <a:pt x="1343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44"/>
              <p:cNvSpPr/>
              <p:nvPr/>
            </p:nvSpPr>
            <p:spPr>
              <a:xfrm>
                <a:off x="2359722" y="2457075"/>
                <a:ext cx="287488" cy="370957"/>
              </a:xfrm>
              <a:custGeom>
                <a:rect b="b" l="l" r="r" t="t"/>
                <a:pathLst>
                  <a:path extrusionOk="0" h="10595" w="8211">
                    <a:moveTo>
                      <a:pt x="1882" y="8579"/>
                    </a:moveTo>
                    <a:cubicBezTo>
                      <a:pt x="1885" y="8579"/>
                      <a:pt x="1888" y="8580"/>
                      <a:pt x="1892" y="8582"/>
                    </a:cubicBezTo>
                    <a:cubicBezTo>
                      <a:pt x="1905" y="8585"/>
                      <a:pt x="1922" y="8593"/>
                      <a:pt x="1940" y="8605"/>
                    </a:cubicBezTo>
                    <a:lnTo>
                      <a:pt x="1940" y="8605"/>
                    </a:lnTo>
                    <a:cubicBezTo>
                      <a:pt x="1919" y="8600"/>
                      <a:pt x="1902" y="8594"/>
                      <a:pt x="1892" y="8589"/>
                    </a:cubicBezTo>
                    <a:cubicBezTo>
                      <a:pt x="1877" y="8584"/>
                      <a:pt x="1877" y="8579"/>
                      <a:pt x="1882" y="8579"/>
                    </a:cubicBezTo>
                    <a:close/>
                    <a:moveTo>
                      <a:pt x="877" y="0"/>
                    </a:moveTo>
                    <a:cubicBezTo>
                      <a:pt x="701" y="1360"/>
                      <a:pt x="554" y="2724"/>
                      <a:pt x="421" y="4092"/>
                    </a:cubicBezTo>
                    <a:cubicBezTo>
                      <a:pt x="277" y="5455"/>
                      <a:pt x="156" y="6823"/>
                      <a:pt x="44" y="8191"/>
                    </a:cubicBezTo>
                    <a:lnTo>
                      <a:pt x="22" y="8446"/>
                    </a:lnTo>
                    <a:lnTo>
                      <a:pt x="8" y="8618"/>
                    </a:lnTo>
                    <a:cubicBezTo>
                      <a:pt x="5" y="8686"/>
                      <a:pt x="1" y="8765"/>
                      <a:pt x="8" y="8847"/>
                    </a:cubicBezTo>
                    <a:cubicBezTo>
                      <a:pt x="12" y="9005"/>
                      <a:pt x="37" y="9192"/>
                      <a:pt x="98" y="9382"/>
                    </a:cubicBezTo>
                    <a:cubicBezTo>
                      <a:pt x="163" y="9576"/>
                      <a:pt x="267" y="9781"/>
                      <a:pt x="414" y="9953"/>
                    </a:cubicBezTo>
                    <a:cubicBezTo>
                      <a:pt x="561" y="10125"/>
                      <a:pt x="737" y="10258"/>
                      <a:pt x="909" y="10351"/>
                    </a:cubicBezTo>
                    <a:cubicBezTo>
                      <a:pt x="1074" y="10434"/>
                      <a:pt x="1243" y="10495"/>
                      <a:pt x="1387" y="10527"/>
                    </a:cubicBezTo>
                    <a:cubicBezTo>
                      <a:pt x="1621" y="10580"/>
                      <a:pt x="1820" y="10594"/>
                      <a:pt x="2005" y="10594"/>
                    </a:cubicBezTo>
                    <a:cubicBezTo>
                      <a:pt x="2058" y="10594"/>
                      <a:pt x="2110" y="10593"/>
                      <a:pt x="2162" y="10591"/>
                    </a:cubicBezTo>
                    <a:cubicBezTo>
                      <a:pt x="2618" y="10566"/>
                      <a:pt x="3005" y="10484"/>
                      <a:pt x="3375" y="10384"/>
                    </a:cubicBezTo>
                    <a:cubicBezTo>
                      <a:pt x="3741" y="10280"/>
                      <a:pt x="4089" y="10161"/>
                      <a:pt x="4430" y="10031"/>
                    </a:cubicBezTo>
                    <a:cubicBezTo>
                      <a:pt x="5780" y="9493"/>
                      <a:pt x="7011" y="8851"/>
                      <a:pt x="8210" y="8093"/>
                    </a:cubicBezTo>
                    <a:lnTo>
                      <a:pt x="7679" y="7078"/>
                    </a:lnTo>
                    <a:cubicBezTo>
                      <a:pt x="7057" y="7314"/>
                      <a:pt x="6418" y="7555"/>
                      <a:pt x="5787" y="7774"/>
                    </a:cubicBezTo>
                    <a:cubicBezTo>
                      <a:pt x="5155" y="7997"/>
                      <a:pt x="4516" y="8197"/>
                      <a:pt x="3888" y="8356"/>
                    </a:cubicBezTo>
                    <a:cubicBezTo>
                      <a:pt x="3576" y="8438"/>
                      <a:pt x="3264" y="8510"/>
                      <a:pt x="2962" y="8560"/>
                    </a:cubicBezTo>
                    <a:cubicBezTo>
                      <a:pt x="2704" y="8603"/>
                      <a:pt x="2448" y="8634"/>
                      <a:pt x="2233" y="8634"/>
                    </a:cubicBezTo>
                    <a:cubicBezTo>
                      <a:pt x="2200" y="8634"/>
                      <a:pt x="2168" y="8633"/>
                      <a:pt x="2137" y="8632"/>
                    </a:cubicBezTo>
                    <a:cubicBezTo>
                      <a:pt x="2129" y="8631"/>
                      <a:pt x="2120" y="8630"/>
                      <a:pt x="2112" y="8630"/>
                    </a:cubicBezTo>
                    <a:lnTo>
                      <a:pt x="2112" y="8630"/>
                    </a:lnTo>
                    <a:lnTo>
                      <a:pt x="2140" y="8431"/>
                    </a:lnTo>
                    <a:cubicBezTo>
                      <a:pt x="2338" y="7074"/>
                      <a:pt x="2528" y="5714"/>
                      <a:pt x="2697" y="4350"/>
                    </a:cubicBezTo>
                    <a:cubicBezTo>
                      <a:pt x="2873" y="2989"/>
                      <a:pt x="3037" y="1626"/>
                      <a:pt x="3178" y="262"/>
                    </a:cubicBez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44"/>
              <p:cNvSpPr/>
              <p:nvPr/>
            </p:nvSpPr>
            <p:spPr>
              <a:xfrm>
                <a:off x="2356851" y="2359775"/>
                <a:ext cx="170931" cy="212176"/>
              </a:xfrm>
              <a:custGeom>
                <a:rect b="b" l="l" r="r" t="t"/>
                <a:pathLst>
                  <a:path extrusionOk="0" h="6060" w="4882">
                    <a:moveTo>
                      <a:pt x="2366" y="0"/>
                    </a:moveTo>
                    <a:cubicBezTo>
                      <a:pt x="2255" y="0"/>
                      <a:pt x="2142" y="16"/>
                      <a:pt x="2029" y="51"/>
                    </a:cubicBezTo>
                    <a:cubicBezTo>
                      <a:pt x="1109" y="331"/>
                      <a:pt x="1" y="3503"/>
                      <a:pt x="1" y="3503"/>
                    </a:cubicBezTo>
                    <a:lnTo>
                      <a:pt x="3576" y="6059"/>
                    </a:lnTo>
                    <a:cubicBezTo>
                      <a:pt x="3576" y="6059"/>
                      <a:pt x="4882" y="3410"/>
                      <a:pt x="4494" y="2219"/>
                    </a:cubicBezTo>
                    <a:cubicBezTo>
                      <a:pt x="4136" y="1114"/>
                      <a:pt x="3291" y="0"/>
                      <a:pt x="236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44"/>
              <p:cNvSpPr/>
              <p:nvPr/>
            </p:nvSpPr>
            <p:spPr>
              <a:xfrm>
                <a:off x="2348168" y="2472376"/>
                <a:ext cx="146702" cy="110640"/>
              </a:xfrm>
              <a:custGeom>
                <a:rect b="b" l="l" r="r" t="t"/>
                <a:pathLst>
                  <a:path extrusionOk="0" h="3160" w="4190">
                    <a:moveTo>
                      <a:pt x="83" y="1"/>
                    </a:moveTo>
                    <a:lnTo>
                      <a:pt x="1" y="370"/>
                    </a:lnTo>
                    <a:lnTo>
                      <a:pt x="3856" y="3160"/>
                    </a:lnTo>
                    <a:lnTo>
                      <a:pt x="4190" y="278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44"/>
              <p:cNvSpPr/>
              <p:nvPr/>
            </p:nvSpPr>
            <p:spPr>
              <a:xfrm>
                <a:off x="2661112" y="2623946"/>
                <a:ext cx="78953" cy="98700"/>
              </a:xfrm>
              <a:custGeom>
                <a:rect b="b" l="l" r="r" t="t"/>
                <a:pathLst>
                  <a:path extrusionOk="0" h="2819" w="2255">
                    <a:moveTo>
                      <a:pt x="1802" y="0"/>
                    </a:moveTo>
                    <a:lnTo>
                      <a:pt x="0" y="610"/>
                    </a:lnTo>
                    <a:lnTo>
                      <a:pt x="657" y="2818"/>
                    </a:lnTo>
                    <a:lnTo>
                      <a:pt x="2254" y="1881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0" name="Google Shape;420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21" name="Google Shape;421;p44"/>
          <p:cNvSpPr/>
          <p:nvPr/>
        </p:nvSpPr>
        <p:spPr>
          <a:xfrm>
            <a:off x="5890600" y="2419401"/>
            <a:ext cx="607500" cy="6129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4</a:t>
            </a:r>
            <a:endParaRPr sz="2400">
              <a:solidFill>
                <a:schemeClr val="accent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422" name="Google Shape;422;p44"/>
          <p:cNvSpPr txBox="1"/>
          <p:nvPr>
            <p:ph idx="2" type="ctrTitle"/>
          </p:nvPr>
        </p:nvSpPr>
        <p:spPr>
          <a:xfrm>
            <a:off x="5976700" y="3376725"/>
            <a:ext cx="34470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CIERRE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4"/>
          <p:cNvSpPr txBox="1"/>
          <p:nvPr>
            <p:ph idx="5" type="subTitle"/>
          </p:nvPr>
        </p:nvSpPr>
        <p:spPr>
          <a:xfrm>
            <a:off x="5976700" y="3215950"/>
            <a:ext cx="27777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Próxima clase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5"/>
          <p:cNvSpPr txBox="1"/>
          <p:nvPr>
            <p:ph type="ctrTitle"/>
          </p:nvPr>
        </p:nvSpPr>
        <p:spPr>
          <a:xfrm>
            <a:off x="873150" y="1715300"/>
            <a:ext cx="27045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MONGODB</a:t>
            </a:r>
            <a:endParaRPr/>
          </a:p>
        </p:txBody>
      </p:sp>
      <p:grpSp>
        <p:nvGrpSpPr>
          <p:cNvPr id="429" name="Google Shape;429;p45"/>
          <p:cNvGrpSpPr/>
          <p:nvPr/>
        </p:nvGrpSpPr>
        <p:grpSpPr>
          <a:xfrm>
            <a:off x="4534350" y="4713051"/>
            <a:ext cx="4600713" cy="150450"/>
            <a:chOff x="0" y="4397412"/>
            <a:chExt cx="4600713" cy="150450"/>
          </a:xfrm>
        </p:grpSpPr>
        <p:sp>
          <p:nvSpPr>
            <p:cNvPr id="430" name="Google Shape;430;p45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5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5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5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5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" name="Google Shape;435;p45"/>
          <p:cNvGrpSpPr/>
          <p:nvPr/>
        </p:nvGrpSpPr>
        <p:grpSpPr>
          <a:xfrm>
            <a:off x="4944850" y="677471"/>
            <a:ext cx="3030013" cy="3929999"/>
            <a:chOff x="509250" y="566571"/>
            <a:chExt cx="3030013" cy="3929999"/>
          </a:xfrm>
        </p:grpSpPr>
        <p:grpSp>
          <p:nvGrpSpPr>
            <p:cNvPr id="436" name="Google Shape;436;p45"/>
            <p:cNvGrpSpPr/>
            <p:nvPr/>
          </p:nvGrpSpPr>
          <p:grpSpPr>
            <a:xfrm>
              <a:off x="2088401" y="1444628"/>
              <a:ext cx="1000385" cy="883233"/>
              <a:chOff x="6472501" y="1326053"/>
              <a:chExt cx="1000385" cy="883233"/>
            </a:xfrm>
          </p:grpSpPr>
          <p:sp>
            <p:nvSpPr>
              <p:cNvPr id="437" name="Google Shape;437;p45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rect b="b" l="l" r="r" t="t"/>
                <a:pathLst>
                  <a:path extrusionOk="0" h="19896" w="22535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AB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45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rect b="b" l="l" r="r" t="t"/>
                <a:pathLst>
                  <a:path extrusionOk="0" h="15163" w="17172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45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rect b="b" l="l" r="r" t="t"/>
                <a:pathLst>
                  <a:path extrusionOk="0" h="12203" w="14089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0" name="Google Shape;440;p45"/>
            <p:cNvGrpSpPr/>
            <p:nvPr/>
          </p:nvGrpSpPr>
          <p:grpSpPr>
            <a:xfrm>
              <a:off x="737571" y="2278324"/>
              <a:ext cx="519733" cy="485268"/>
              <a:chOff x="4694531" y="2250235"/>
              <a:chExt cx="1090502" cy="1018186"/>
            </a:xfrm>
          </p:grpSpPr>
          <p:sp>
            <p:nvSpPr>
              <p:cNvPr id="441" name="Google Shape;441;p45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45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45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4" name="Google Shape;444;p45"/>
            <p:cNvGrpSpPr/>
            <p:nvPr/>
          </p:nvGrpSpPr>
          <p:grpSpPr>
            <a:xfrm>
              <a:off x="1447127" y="1709640"/>
              <a:ext cx="180369" cy="168408"/>
              <a:chOff x="4694531" y="2250235"/>
              <a:chExt cx="1090502" cy="1018186"/>
            </a:xfrm>
          </p:grpSpPr>
          <p:sp>
            <p:nvSpPr>
              <p:cNvPr id="445" name="Google Shape;445;p45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45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45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8" name="Google Shape;448;p45"/>
            <p:cNvSpPr/>
            <p:nvPr/>
          </p:nvSpPr>
          <p:spPr>
            <a:xfrm>
              <a:off x="1600212" y="3864266"/>
              <a:ext cx="372943" cy="224375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5"/>
            <p:cNvSpPr/>
            <p:nvPr/>
          </p:nvSpPr>
          <p:spPr>
            <a:xfrm>
              <a:off x="3388750" y="2496459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5"/>
            <p:cNvSpPr/>
            <p:nvPr/>
          </p:nvSpPr>
          <p:spPr>
            <a:xfrm>
              <a:off x="3222671" y="107168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5"/>
            <p:cNvSpPr/>
            <p:nvPr/>
          </p:nvSpPr>
          <p:spPr>
            <a:xfrm rot="10800000">
              <a:off x="2768536" y="434599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5"/>
            <p:cNvSpPr/>
            <p:nvPr/>
          </p:nvSpPr>
          <p:spPr>
            <a:xfrm rot="10800000">
              <a:off x="889350" y="4253421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5"/>
            <p:cNvSpPr/>
            <p:nvPr/>
          </p:nvSpPr>
          <p:spPr>
            <a:xfrm>
              <a:off x="509250" y="56657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5"/>
            <p:cNvSpPr/>
            <p:nvPr/>
          </p:nvSpPr>
          <p:spPr>
            <a:xfrm>
              <a:off x="732296" y="77283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" name="Google Shape;455;p45"/>
          <p:cNvGrpSpPr/>
          <p:nvPr/>
        </p:nvGrpSpPr>
        <p:grpSpPr>
          <a:xfrm rot="2264335">
            <a:off x="6810081" y="1768496"/>
            <a:ext cx="450454" cy="510995"/>
            <a:chOff x="3086313" y="2877049"/>
            <a:chExt cx="320143" cy="392581"/>
          </a:xfrm>
        </p:grpSpPr>
        <p:sp>
          <p:nvSpPr>
            <p:cNvPr id="456" name="Google Shape;456;p45"/>
            <p:cNvSpPr/>
            <p:nvPr/>
          </p:nvSpPr>
          <p:spPr>
            <a:xfrm>
              <a:off x="3125749" y="2915371"/>
              <a:ext cx="240505" cy="354259"/>
            </a:xfrm>
            <a:custGeom>
              <a:rect b="b" l="l" r="r" t="t"/>
              <a:pathLst>
                <a:path extrusionOk="0" h="11121" w="755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57" name="Google Shape;457;p45"/>
            <p:cNvSpPr/>
            <p:nvPr/>
          </p:nvSpPr>
          <p:spPr>
            <a:xfrm>
              <a:off x="3263076" y="2942511"/>
              <a:ext cx="79287" cy="99579"/>
            </a:xfrm>
            <a:custGeom>
              <a:rect b="b" l="l" r="r" t="t"/>
              <a:pathLst>
                <a:path extrusionOk="0" h="3126" w="2489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58" name="Google Shape;458;p45"/>
            <p:cNvSpPr/>
            <p:nvPr/>
          </p:nvSpPr>
          <p:spPr>
            <a:xfrm>
              <a:off x="3237656" y="2939262"/>
              <a:ext cx="20897" cy="14462"/>
            </a:xfrm>
            <a:custGeom>
              <a:rect b="b" l="l" r="r" t="t"/>
              <a:pathLst>
                <a:path extrusionOk="0" h="454" w="656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3379888" y="3029539"/>
              <a:ext cx="26567" cy="14048"/>
            </a:xfrm>
            <a:custGeom>
              <a:rect b="b" l="l" r="r" t="t"/>
              <a:pathLst>
                <a:path extrusionOk="0" h="441" w="834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60" name="Google Shape;460;p45"/>
            <p:cNvSpPr/>
            <p:nvPr/>
          </p:nvSpPr>
          <p:spPr>
            <a:xfrm>
              <a:off x="3086313" y="3029539"/>
              <a:ext cx="26599" cy="14048"/>
            </a:xfrm>
            <a:custGeom>
              <a:rect b="b" l="l" r="r" t="t"/>
              <a:pathLst>
                <a:path extrusionOk="0" h="441" w="835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61" name="Google Shape;461;p45"/>
            <p:cNvSpPr/>
            <p:nvPr/>
          </p:nvSpPr>
          <p:spPr>
            <a:xfrm>
              <a:off x="3359788" y="2953469"/>
              <a:ext cx="26567" cy="20355"/>
            </a:xfrm>
            <a:custGeom>
              <a:rect b="b" l="l" r="r" t="t"/>
              <a:pathLst>
                <a:path extrusionOk="0" h="639" w="834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62" name="Google Shape;462;p45"/>
            <p:cNvSpPr/>
            <p:nvPr/>
          </p:nvSpPr>
          <p:spPr>
            <a:xfrm>
              <a:off x="3106413" y="3100034"/>
              <a:ext cx="26599" cy="20164"/>
            </a:xfrm>
            <a:custGeom>
              <a:rect b="b" l="l" r="r" t="t"/>
              <a:pathLst>
                <a:path extrusionOk="0" h="633" w="835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63" name="Google Shape;463;p45"/>
            <p:cNvSpPr/>
            <p:nvPr/>
          </p:nvSpPr>
          <p:spPr>
            <a:xfrm>
              <a:off x="3308565" y="2897277"/>
              <a:ext cx="22044" cy="24178"/>
            </a:xfrm>
            <a:custGeom>
              <a:rect b="b" l="l" r="r" t="t"/>
              <a:pathLst>
                <a:path extrusionOk="0" h="759" w="692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3239153" y="2877049"/>
              <a:ext cx="14080" cy="26599"/>
            </a:xfrm>
            <a:custGeom>
              <a:rect b="b" l="l" r="r" t="t"/>
              <a:pathLst>
                <a:path extrusionOk="0" h="835" w="442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3161809" y="2897500"/>
              <a:ext cx="22394" cy="24337"/>
            </a:xfrm>
            <a:custGeom>
              <a:rect b="b" l="l" r="r" t="t"/>
              <a:pathLst>
                <a:path extrusionOk="0" h="764" w="703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3106413" y="2953151"/>
              <a:ext cx="26599" cy="19909"/>
            </a:xfrm>
            <a:custGeom>
              <a:rect b="b" l="l" r="r" t="t"/>
              <a:pathLst>
                <a:path extrusionOk="0" h="625" w="835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3360520" y="3099811"/>
              <a:ext cx="25834" cy="20005"/>
            </a:xfrm>
            <a:custGeom>
              <a:rect b="b" l="l" r="r" t="t"/>
              <a:pathLst>
                <a:path extrusionOk="0" h="628" w="811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</p:grpSp>
      <p:sp>
        <p:nvSpPr>
          <p:cNvPr id="468" name="Google Shape;468;p45"/>
          <p:cNvSpPr/>
          <p:nvPr/>
        </p:nvSpPr>
        <p:spPr>
          <a:xfrm>
            <a:off x="5312825" y="2531988"/>
            <a:ext cx="244919" cy="220977"/>
          </a:xfrm>
          <a:custGeom>
            <a:rect b="b" l="l" r="r" t="t"/>
            <a:pathLst>
              <a:path extrusionOk="0" h="10811" w="10812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70" name="Google Shape;4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050" y="1520600"/>
            <a:ext cx="4227850" cy="422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389" y="1627603"/>
            <a:ext cx="2446025" cy="155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6"/>
          <p:cNvSpPr txBox="1"/>
          <p:nvPr>
            <p:ph idx="4294967295" type="body"/>
          </p:nvPr>
        </p:nvSpPr>
        <p:spPr>
          <a:xfrm>
            <a:off x="1043494" y="1275607"/>
            <a:ext cx="67773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/>
              <a:t>MongoDB</a:t>
            </a:r>
            <a:r>
              <a:rPr lang="es" sz="2200"/>
              <a:t> (de la palabra en inglés “hu</a:t>
            </a:r>
            <a:r>
              <a:rPr b="1" lang="es" sz="2200"/>
              <a:t>mongo</a:t>
            </a:r>
            <a:r>
              <a:rPr lang="es" sz="2200"/>
              <a:t>us” que significa enorme) es un sistema de base de datos NoSQL orientado a documentos.</a:t>
            </a:r>
            <a:endParaRPr sz="2200"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2200"/>
              <a:t>MongoDB </a:t>
            </a:r>
            <a:r>
              <a:rPr b="1" lang="es" sz="2200"/>
              <a:t>guarda estructuras de datos en documentos tipo </a:t>
            </a:r>
            <a:r>
              <a:rPr b="1" lang="es" sz="2200">
                <a:solidFill>
                  <a:schemeClr val="accent2"/>
                </a:solidFill>
              </a:rPr>
              <a:t>BSON</a:t>
            </a:r>
            <a:r>
              <a:rPr lang="es" sz="2200"/>
              <a:t> (</a:t>
            </a:r>
            <a:r>
              <a:rPr i="1" lang="es" sz="2200"/>
              <a:t>Binary JSON</a:t>
            </a:r>
            <a:r>
              <a:rPr lang="es" sz="2200"/>
              <a:t> - JSON Binario) con un esquema dinámico, haciendo que la integración de los datos en ciertas aplicaciones sea más fácil y rápida.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pic>
        <p:nvPicPr>
          <p:cNvPr descr="Archivo:MongoDB Logo.svg - Wikipedia, la enciclopedia libre" id="477" name="Google Shape;47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0332" y="4374473"/>
            <a:ext cx="2190175" cy="586744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6"/>
          <p:cNvSpPr txBox="1"/>
          <p:nvPr>
            <p:ph type="ctrTitle"/>
          </p:nvPr>
        </p:nvSpPr>
        <p:spPr>
          <a:xfrm>
            <a:off x="184480" y="381100"/>
            <a:ext cx="6242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MongoDB</a:t>
            </a:r>
            <a:endParaRPr/>
          </a:p>
        </p:txBody>
      </p:sp>
      <p:sp>
        <p:nvSpPr>
          <p:cNvPr id="479" name="Google Shape;479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7"/>
          <p:cNvSpPr txBox="1"/>
          <p:nvPr>
            <p:ph type="ctrTitle"/>
          </p:nvPr>
        </p:nvSpPr>
        <p:spPr>
          <a:xfrm>
            <a:off x="184480" y="381100"/>
            <a:ext cx="6242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BSON -JSON ?</a:t>
            </a:r>
            <a:endParaRPr/>
          </a:p>
        </p:txBody>
      </p:sp>
      <p:sp>
        <p:nvSpPr>
          <p:cNvPr id="485" name="Google Shape;485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86" name="Google Shape;4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25" y="1661550"/>
            <a:ext cx="2816100" cy="27607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7"/>
          <p:cNvSpPr txBox="1"/>
          <p:nvPr/>
        </p:nvSpPr>
        <p:spPr>
          <a:xfrm>
            <a:off x="3363675" y="1308900"/>
            <a:ext cx="51549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Anaheim"/>
                <a:ea typeface="Anaheim"/>
                <a:cs typeface="Anaheim"/>
                <a:sym typeface="Anaheim"/>
              </a:rPr>
              <a:t>JSON (JavaScript Object Notation) </a:t>
            </a:r>
            <a:endParaRPr sz="1800"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naheim"/>
              <a:buChar char="●"/>
            </a:pPr>
            <a:r>
              <a:rPr lang="es" sz="1800">
                <a:latin typeface="Anaheim"/>
                <a:ea typeface="Anaheim"/>
                <a:cs typeface="Anaheim"/>
                <a:sym typeface="Anaheim"/>
              </a:rPr>
              <a:t>Es un formato de archivo y de transferencia de información</a:t>
            </a:r>
            <a:endParaRPr sz="1800"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naheim"/>
              <a:buChar char="●"/>
            </a:pPr>
            <a:r>
              <a:rPr lang="es" sz="1800">
                <a:latin typeface="Anaheim"/>
                <a:ea typeface="Anaheim"/>
                <a:cs typeface="Anaheim"/>
                <a:sym typeface="Anaheim"/>
              </a:rPr>
              <a:t>human-readable</a:t>
            </a:r>
            <a:endParaRPr sz="1800"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naheim"/>
              <a:buChar char="●"/>
            </a:pPr>
            <a:r>
              <a:rPr lang="es" sz="1800">
                <a:latin typeface="Anaheim"/>
                <a:ea typeface="Anaheim"/>
                <a:cs typeface="Anaheim"/>
                <a:sym typeface="Anaheim"/>
              </a:rPr>
              <a:t>parejas clave-valor y colecciones</a:t>
            </a:r>
            <a:endParaRPr sz="1800"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naheim"/>
              <a:buChar char="●"/>
            </a:pPr>
            <a:r>
              <a:rPr lang="es" sz="1800">
                <a:latin typeface="Anaheim"/>
                <a:ea typeface="Anaheim"/>
                <a:cs typeface="Anaheim"/>
                <a:sym typeface="Anaheim"/>
              </a:rPr>
              <a:t>Independiente del lenguaje, la mayoría de lenguajes provee librerías para generar y leer información en formato JSON</a:t>
            </a:r>
            <a:endParaRPr sz="1800"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>
                <a:latin typeface="Anaheim"/>
                <a:ea typeface="Anaheim"/>
                <a:cs typeface="Anaheim"/>
                <a:sym typeface="Anaheim"/>
              </a:rPr>
              <a:t>Los archivos con este formato tienen extensión </a:t>
            </a:r>
            <a:r>
              <a:rPr lang="es" sz="1800">
                <a:latin typeface="Consolas"/>
                <a:ea typeface="Consolas"/>
                <a:cs typeface="Consolas"/>
                <a:sym typeface="Consolas"/>
              </a:rPr>
              <a:t>.json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2" name="Google Shape;492;p48"/>
          <p:cNvGraphicFramePr/>
          <p:nvPr/>
        </p:nvGraphicFramePr>
        <p:xfrm>
          <a:off x="443840" y="1241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{4C3C4340-4BC1-4BD0-90C4-C2E6B07E3CC8}</a:tableStyleId>
              </a:tblPr>
              <a:tblGrid>
                <a:gridCol w="2218275"/>
                <a:gridCol w="4083300"/>
              </a:tblGrid>
              <a:tr h="518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s" sz="2800" u="none" cap="none" strike="noStrike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RDBMS</a:t>
                      </a:r>
                      <a:endParaRPr b="1" sz="2800" u="none" cap="none" strike="noStrike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s" sz="2800" u="none" cap="none" strike="noStrike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MongoDB</a:t>
                      </a:r>
                      <a:endParaRPr b="1" sz="2800" u="none" cap="none" strike="noStrike">
                        <a:solidFill>
                          <a:schemeClr val="dk1"/>
                        </a:solidFill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800" u="none" cap="none" strike="noStrike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Base de datos</a:t>
                      </a:r>
                      <a:endParaRPr sz="1800" u="none" cap="none" strike="noStrike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800" u="none" cap="none" strike="noStrike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Base de datos</a:t>
                      </a:r>
                      <a:endParaRPr sz="1800" u="none" cap="none" strike="noStrike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800" u="none" cap="none" strike="noStrike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Tabla</a:t>
                      </a:r>
                      <a:endParaRPr sz="1800" u="none" cap="none" strike="noStrike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800" u="none" cap="none" strike="noStrike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Colección </a:t>
                      </a:r>
                      <a:endParaRPr sz="1800" u="none" cap="none" strike="noStrike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800" u="none" cap="none" strike="noStrike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Índice</a:t>
                      </a:r>
                      <a:endParaRPr sz="1800" u="none" cap="none" strike="noStrike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800" u="none" cap="none" strike="noStrike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Índice</a:t>
                      </a:r>
                      <a:endParaRPr sz="1800" u="none" cap="none" strike="noStrike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800" u="none" cap="none" strike="noStrike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Fila</a:t>
                      </a:r>
                      <a:endParaRPr sz="1800" u="none" cap="none" strike="noStrike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800" u="none" cap="none" strike="noStrike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Documento JSON</a:t>
                      </a:r>
                      <a:endParaRPr sz="1800" u="none" cap="none" strike="noStrike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800" u="none" cap="none" strike="noStrike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Columna</a:t>
                      </a:r>
                      <a:endParaRPr sz="1800" u="none" cap="none" strike="noStrike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800" u="none" cap="none" strike="noStrike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Campo del documento</a:t>
                      </a:r>
                      <a:endParaRPr sz="1800" u="none" cap="none" strike="noStrike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800" u="none" cap="none" strike="noStrike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Join</a:t>
                      </a:r>
                      <a:endParaRPr sz="1800" u="none" cap="none" strike="noStrike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800" u="none" cap="none" strike="noStrike">
                          <a:latin typeface="Anaheim"/>
                          <a:ea typeface="Anaheim"/>
                          <a:cs typeface="Anaheim"/>
                          <a:sym typeface="Anaheim"/>
                        </a:rPr>
                        <a:t>Documentos embebidos y búsqueda</a:t>
                      </a:r>
                      <a:endParaRPr sz="1800" u="none" cap="none" strike="noStrike">
                        <a:latin typeface="Anaheim"/>
                        <a:ea typeface="Anaheim"/>
                        <a:cs typeface="Anaheim"/>
                        <a:sym typeface="Anaheim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3" name="Google Shape;493;p48"/>
          <p:cNvSpPr txBox="1"/>
          <p:nvPr>
            <p:ph type="ctrTitle"/>
          </p:nvPr>
        </p:nvSpPr>
        <p:spPr>
          <a:xfrm>
            <a:off x="184480" y="381100"/>
            <a:ext cx="6242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MODELO DE DATOS - RDBMS VS MONGODB</a:t>
            </a:r>
            <a:endParaRPr/>
          </a:p>
        </p:txBody>
      </p:sp>
      <p:sp>
        <p:nvSpPr>
          <p:cNvPr id="494" name="Google Shape;494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95" name="Google Shape;4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9025" y="2168550"/>
            <a:ext cx="1831525" cy="18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9"/>
          <p:cNvSpPr txBox="1"/>
          <p:nvPr>
            <p:ph idx="4294967295"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"/>
              <a:t>CARACTERÍSTICAS PRINCIPALES</a:t>
            </a:r>
            <a:endParaRPr/>
          </a:p>
        </p:txBody>
      </p:sp>
      <p:grpSp>
        <p:nvGrpSpPr>
          <p:cNvPr id="501" name="Google Shape;501;p49"/>
          <p:cNvGrpSpPr/>
          <p:nvPr/>
        </p:nvGrpSpPr>
        <p:grpSpPr>
          <a:xfrm>
            <a:off x="683569" y="1502386"/>
            <a:ext cx="7776900" cy="3218926"/>
            <a:chOff x="0" y="10754"/>
            <a:chExt cx="7776900" cy="3218926"/>
          </a:xfrm>
        </p:grpSpPr>
        <p:sp>
          <p:nvSpPr>
            <p:cNvPr id="502" name="Google Shape;502;p49"/>
            <p:cNvSpPr/>
            <p:nvPr/>
          </p:nvSpPr>
          <p:spPr>
            <a:xfrm>
              <a:off x="0" y="10754"/>
              <a:ext cx="7776900" cy="53820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49"/>
            <p:cNvSpPr txBox="1"/>
            <p:nvPr/>
          </p:nvSpPr>
          <p:spPr>
            <a:xfrm>
              <a:off x="26273" y="37027"/>
              <a:ext cx="7724400" cy="48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900">
                  <a:solidFill>
                    <a:schemeClr val="accent4"/>
                  </a:solidFill>
                  <a:latin typeface="Anaheim"/>
                  <a:ea typeface="Anaheim"/>
                  <a:cs typeface="Anaheim"/>
                  <a:sym typeface="Anaheim"/>
                </a:rPr>
                <a:t>Consultas Ad-hoc</a:t>
              </a:r>
              <a:endParaRPr sz="1900">
                <a:solidFill>
                  <a:schemeClr val="accent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04" name="Google Shape;504;p49"/>
            <p:cNvSpPr/>
            <p:nvPr/>
          </p:nvSpPr>
          <p:spPr>
            <a:xfrm>
              <a:off x="0" y="548955"/>
              <a:ext cx="7776900" cy="107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9"/>
            <p:cNvSpPr txBox="1"/>
            <p:nvPr/>
          </p:nvSpPr>
          <p:spPr>
            <a:xfrm>
              <a:off x="0" y="548955"/>
              <a:ext cx="7776900" cy="107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9200" lIns="246900" spcFirstLastPara="1" rIns="163575" wrap="square" tIns="29200">
              <a:noAutofit/>
            </a:bodyPr>
            <a:lstStyle/>
            <a:p>
              <a:pPr indent="-139700" lvl="1" marL="1651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naheim"/>
                <a:buChar char="•"/>
              </a:pPr>
              <a:r>
                <a:rPr i="0" lang="es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rPr>
                <a:t>MongoDB soporta la búsqueda por campos, consultas de rangos y expresiones regulares. </a:t>
              </a:r>
              <a:endParaRPr i="0" u="none" cap="none" strike="noStrike">
                <a:solidFill>
                  <a:srgbClr val="000000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-139700" lvl="1" marL="165100" marR="0" rtl="0" algn="l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naheim"/>
                <a:buChar char="•"/>
              </a:pPr>
              <a:r>
                <a:rPr i="0" lang="es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rPr>
                <a:t>Las consultas pueden devolver un campo específico del documento pero también puede ser una función JavaScript definida por el usuario.</a:t>
              </a:r>
              <a:endParaRPr i="0" u="none" cap="none" strike="noStrike">
                <a:solidFill>
                  <a:srgbClr val="000000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06" name="Google Shape;506;p49"/>
            <p:cNvSpPr/>
            <p:nvPr/>
          </p:nvSpPr>
          <p:spPr>
            <a:xfrm>
              <a:off x="0" y="1620180"/>
              <a:ext cx="7776900" cy="538200"/>
            </a:xfrm>
            <a:prstGeom prst="roundRect">
              <a:avLst>
                <a:gd fmla="val 16667" name="adj"/>
              </a:avLst>
            </a:prstGeom>
            <a:solidFill>
              <a:srgbClr val="4372C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49"/>
            <p:cNvSpPr txBox="1"/>
            <p:nvPr/>
          </p:nvSpPr>
          <p:spPr>
            <a:xfrm>
              <a:off x="26273" y="1646453"/>
              <a:ext cx="7724400" cy="48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900">
                  <a:solidFill>
                    <a:schemeClr val="accent4"/>
                  </a:solidFill>
                  <a:latin typeface="Anaheim"/>
                  <a:ea typeface="Anaheim"/>
                  <a:cs typeface="Anaheim"/>
                  <a:sym typeface="Anaheim"/>
                </a:rPr>
                <a:t>Indexación</a:t>
              </a:r>
              <a:endParaRPr sz="1900">
                <a:solidFill>
                  <a:schemeClr val="accent4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508" name="Google Shape;508;p49"/>
            <p:cNvSpPr/>
            <p:nvPr/>
          </p:nvSpPr>
          <p:spPr>
            <a:xfrm>
              <a:off x="0" y="2158380"/>
              <a:ext cx="7776900" cy="107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9"/>
            <p:cNvSpPr txBox="1"/>
            <p:nvPr/>
          </p:nvSpPr>
          <p:spPr>
            <a:xfrm>
              <a:off x="0" y="2158380"/>
              <a:ext cx="7776900" cy="107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9200" lIns="246900" spcFirstLastPara="1" rIns="163575" wrap="square" tIns="29200">
              <a:noAutofit/>
            </a:bodyPr>
            <a:lstStyle/>
            <a:p>
              <a:pPr indent="-139700" lvl="1" marL="1651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naheim"/>
                <a:buChar char="•"/>
              </a:pPr>
              <a:r>
                <a:rPr i="0" lang="es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rPr>
                <a:t>Cualquier campo en un documento de MongoDB puede ser indexado, al igual que es posible hacer índices secundarios. </a:t>
              </a:r>
              <a:endParaRPr>
                <a:latin typeface="Anaheim"/>
                <a:ea typeface="Anaheim"/>
                <a:cs typeface="Anaheim"/>
                <a:sym typeface="Anaheim"/>
              </a:endParaRPr>
            </a:p>
            <a:p>
              <a:pPr indent="-139700" lvl="1" marL="1651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naheim"/>
                <a:buChar char="•"/>
              </a:pPr>
              <a:r>
                <a:rPr i="0" lang="es" u="none" cap="none" strike="noStrike">
                  <a:solidFill>
                    <a:srgbClr val="000000"/>
                  </a:solidFill>
                  <a:latin typeface="Anaheim"/>
                  <a:ea typeface="Anaheim"/>
                  <a:cs typeface="Anaheim"/>
                  <a:sym typeface="Anaheim"/>
                </a:rPr>
                <a:t>El concepto de índices en MongoDB es similar a los encontrados en base de datos relacionales.</a:t>
              </a:r>
              <a:endParaRPr i="0" u="none" cap="none" strike="noStrike">
                <a:solidFill>
                  <a:srgbClr val="000000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pic>
        <p:nvPicPr>
          <p:cNvPr descr="Archivo:MongoDB Logo.svg - Wikipedia, la enciclopedia libre" id="510" name="Google Shape;51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2179" y="159473"/>
            <a:ext cx="2008971" cy="5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chiveVTI">
  <a:themeElements>
    <a:clrScheme name="Azul cálido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conomy Thesis by Slidesgo">
  <a:themeElements>
    <a:clrScheme name="Simple Light">
      <a:dk1>
        <a:srgbClr val="FAFAFA"/>
      </a:dk1>
      <a:lt1>
        <a:srgbClr val="FFCEAA"/>
      </a:lt1>
      <a:dk2>
        <a:srgbClr val="FFB37A"/>
      </a:dk2>
      <a:lt2>
        <a:srgbClr val="FFA45F"/>
      </a:lt2>
      <a:accent1>
        <a:srgbClr val="E78841"/>
      </a:accent1>
      <a:accent2>
        <a:srgbClr val="D16717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